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8845" r:id="rId4"/>
    <p:sldId id="8848" r:id="rId5"/>
    <p:sldId id="8852" r:id="rId6"/>
    <p:sldId id="391" r:id="rId7"/>
    <p:sldId id="390" r:id="rId8"/>
    <p:sldId id="8844" r:id="rId9"/>
    <p:sldId id="8846" r:id="rId10"/>
    <p:sldId id="8847" r:id="rId11"/>
    <p:sldId id="8854" r:id="rId12"/>
    <p:sldId id="259" r:id="rId13"/>
    <p:sldId id="276" r:id="rId14"/>
    <p:sldId id="1136" r:id="rId15"/>
    <p:sldId id="8855" r:id="rId16"/>
    <p:sldId id="8856" r:id="rId17"/>
    <p:sldId id="8857" r:id="rId18"/>
    <p:sldId id="8849" r:id="rId19"/>
    <p:sldId id="8850" r:id="rId20"/>
    <p:sldId id="8851" r:id="rId21"/>
    <p:sldId id="8853" r:id="rId22"/>
    <p:sldId id="8858"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5" autoAdjust="0"/>
    <p:restoredTop sz="94660"/>
  </p:normalViewPr>
  <p:slideViewPr>
    <p:cSldViewPr snapToGrid="0">
      <p:cViewPr varScale="1">
        <p:scale>
          <a:sx n="94" d="100"/>
          <a:sy n="94" d="100"/>
        </p:scale>
        <p:origin x="609" y="33"/>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theme" Target="theme/theme1.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viewProps" Target="view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presProps" Target="pres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13E9F03E-D4CC-4B8A-B02D-E624EA6034F0}" type="datetimeFigureOut">
              <a:rPr lang="es-AR" smtClean="0"/>
              <a:t>5/10/2021</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79800ED3-5BA3-452A-BEBF-79E5B4070ADD}" type="slidenum">
              <a:rPr lang="es-AR" smtClean="0"/>
              <a:t>‹#›</a:t>
            </a:fld>
            <a:endParaRPr lang="es-AR"/>
          </a:p>
        </p:txBody>
      </p:sp>
    </p:spTree>
    <p:extLst>
      <p:ext uri="{BB962C8B-B14F-4D97-AF65-F5344CB8AC3E}">
        <p14:creationId xmlns:p14="http://schemas.microsoft.com/office/powerpoint/2010/main" val="2251143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3E9F03E-D4CC-4B8A-B02D-E624EA6034F0}" type="datetimeFigureOut">
              <a:rPr lang="es-AR" smtClean="0"/>
              <a:t>5/10/2021</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79800ED3-5BA3-452A-BEBF-79E5B4070ADD}" type="slidenum">
              <a:rPr lang="es-AR" smtClean="0"/>
              <a:t>‹#›</a:t>
            </a:fld>
            <a:endParaRPr lang="es-AR"/>
          </a:p>
        </p:txBody>
      </p:sp>
    </p:spTree>
    <p:extLst>
      <p:ext uri="{BB962C8B-B14F-4D97-AF65-F5344CB8AC3E}">
        <p14:creationId xmlns:p14="http://schemas.microsoft.com/office/powerpoint/2010/main" val="2182836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3E9F03E-D4CC-4B8A-B02D-E624EA6034F0}" type="datetimeFigureOut">
              <a:rPr lang="es-AR" smtClean="0"/>
              <a:t>5/10/2021</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79800ED3-5BA3-452A-BEBF-79E5B4070ADD}" type="slidenum">
              <a:rPr lang="es-AR" smtClean="0"/>
              <a:t>‹#›</a:t>
            </a:fld>
            <a:endParaRPr lang="es-AR"/>
          </a:p>
        </p:txBody>
      </p:sp>
    </p:spTree>
    <p:extLst>
      <p:ext uri="{BB962C8B-B14F-4D97-AF65-F5344CB8AC3E}">
        <p14:creationId xmlns:p14="http://schemas.microsoft.com/office/powerpoint/2010/main" val="3704194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3E9F03E-D4CC-4B8A-B02D-E624EA6034F0}" type="datetimeFigureOut">
              <a:rPr lang="es-AR" smtClean="0"/>
              <a:t>5/10/2021</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79800ED3-5BA3-452A-BEBF-79E5B4070ADD}" type="slidenum">
              <a:rPr lang="es-AR" smtClean="0"/>
              <a:t>‹#›</a:t>
            </a:fld>
            <a:endParaRPr lang="es-AR"/>
          </a:p>
        </p:txBody>
      </p:sp>
    </p:spTree>
    <p:extLst>
      <p:ext uri="{BB962C8B-B14F-4D97-AF65-F5344CB8AC3E}">
        <p14:creationId xmlns:p14="http://schemas.microsoft.com/office/powerpoint/2010/main" val="2534361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13E9F03E-D4CC-4B8A-B02D-E624EA6034F0}" type="datetimeFigureOut">
              <a:rPr lang="es-AR" smtClean="0"/>
              <a:t>5/10/2021</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79800ED3-5BA3-452A-BEBF-79E5B4070ADD}" type="slidenum">
              <a:rPr lang="es-AR" smtClean="0"/>
              <a:t>‹#›</a:t>
            </a:fld>
            <a:endParaRPr lang="es-AR"/>
          </a:p>
        </p:txBody>
      </p:sp>
    </p:spTree>
    <p:extLst>
      <p:ext uri="{BB962C8B-B14F-4D97-AF65-F5344CB8AC3E}">
        <p14:creationId xmlns:p14="http://schemas.microsoft.com/office/powerpoint/2010/main" val="2302394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13E9F03E-D4CC-4B8A-B02D-E624EA6034F0}" type="datetimeFigureOut">
              <a:rPr lang="es-AR" smtClean="0"/>
              <a:t>5/10/2021</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79800ED3-5BA3-452A-BEBF-79E5B4070ADD}" type="slidenum">
              <a:rPr lang="es-AR" smtClean="0"/>
              <a:t>‹#›</a:t>
            </a:fld>
            <a:endParaRPr lang="es-AR"/>
          </a:p>
        </p:txBody>
      </p:sp>
    </p:spTree>
    <p:extLst>
      <p:ext uri="{BB962C8B-B14F-4D97-AF65-F5344CB8AC3E}">
        <p14:creationId xmlns:p14="http://schemas.microsoft.com/office/powerpoint/2010/main" val="1655665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13E9F03E-D4CC-4B8A-B02D-E624EA6034F0}" type="datetimeFigureOut">
              <a:rPr lang="es-AR" smtClean="0"/>
              <a:t>5/10/2021</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79800ED3-5BA3-452A-BEBF-79E5B4070ADD}" type="slidenum">
              <a:rPr lang="es-AR" smtClean="0"/>
              <a:t>‹#›</a:t>
            </a:fld>
            <a:endParaRPr lang="es-AR"/>
          </a:p>
        </p:txBody>
      </p:sp>
    </p:spTree>
    <p:extLst>
      <p:ext uri="{BB962C8B-B14F-4D97-AF65-F5344CB8AC3E}">
        <p14:creationId xmlns:p14="http://schemas.microsoft.com/office/powerpoint/2010/main" val="1782924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13E9F03E-D4CC-4B8A-B02D-E624EA6034F0}" type="datetimeFigureOut">
              <a:rPr lang="es-AR" smtClean="0"/>
              <a:t>5/10/2021</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79800ED3-5BA3-452A-BEBF-79E5B4070ADD}" type="slidenum">
              <a:rPr lang="es-AR" smtClean="0"/>
              <a:t>‹#›</a:t>
            </a:fld>
            <a:endParaRPr lang="es-AR"/>
          </a:p>
        </p:txBody>
      </p:sp>
    </p:spTree>
    <p:extLst>
      <p:ext uri="{BB962C8B-B14F-4D97-AF65-F5344CB8AC3E}">
        <p14:creationId xmlns:p14="http://schemas.microsoft.com/office/powerpoint/2010/main" val="1129035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E9F03E-D4CC-4B8A-B02D-E624EA6034F0}" type="datetimeFigureOut">
              <a:rPr lang="es-AR" smtClean="0"/>
              <a:t>5/10/2021</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79800ED3-5BA3-452A-BEBF-79E5B4070ADD}" type="slidenum">
              <a:rPr lang="es-AR" smtClean="0"/>
              <a:t>‹#›</a:t>
            </a:fld>
            <a:endParaRPr lang="es-AR"/>
          </a:p>
        </p:txBody>
      </p:sp>
    </p:spTree>
    <p:extLst>
      <p:ext uri="{BB962C8B-B14F-4D97-AF65-F5344CB8AC3E}">
        <p14:creationId xmlns:p14="http://schemas.microsoft.com/office/powerpoint/2010/main" val="3852419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13E9F03E-D4CC-4B8A-B02D-E624EA6034F0}" type="datetimeFigureOut">
              <a:rPr lang="es-AR" smtClean="0"/>
              <a:t>5/10/2021</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79800ED3-5BA3-452A-BEBF-79E5B4070ADD}" type="slidenum">
              <a:rPr lang="es-AR" smtClean="0"/>
              <a:t>‹#›</a:t>
            </a:fld>
            <a:endParaRPr lang="es-AR"/>
          </a:p>
        </p:txBody>
      </p:sp>
    </p:spTree>
    <p:extLst>
      <p:ext uri="{BB962C8B-B14F-4D97-AF65-F5344CB8AC3E}">
        <p14:creationId xmlns:p14="http://schemas.microsoft.com/office/powerpoint/2010/main" val="447087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13E9F03E-D4CC-4B8A-B02D-E624EA6034F0}" type="datetimeFigureOut">
              <a:rPr lang="es-AR" smtClean="0"/>
              <a:t>5/10/2021</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79800ED3-5BA3-452A-BEBF-79E5B4070ADD}" type="slidenum">
              <a:rPr lang="es-AR" smtClean="0"/>
              <a:t>‹#›</a:t>
            </a:fld>
            <a:endParaRPr lang="es-AR"/>
          </a:p>
        </p:txBody>
      </p:sp>
    </p:spTree>
    <p:extLst>
      <p:ext uri="{BB962C8B-B14F-4D97-AF65-F5344CB8AC3E}">
        <p14:creationId xmlns:p14="http://schemas.microsoft.com/office/powerpoint/2010/main" val="3177025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E9F03E-D4CC-4B8A-B02D-E624EA6034F0}" type="datetimeFigureOut">
              <a:rPr lang="es-AR" smtClean="0"/>
              <a:t>5/10/2021</a:t>
            </a:fld>
            <a:endParaRPr lang="es-A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800ED3-5BA3-452A-BEBF-79E5B4070ADD}" type="slidenum">
              <a:rPr lang="es-AR" smtClean="0"/>
              <a:t>‹#›</a:t>
            </a:fld>
            <a:endParaRPr lang="es-AR"/>
          </a:p>
        </p:txBody>
      </p:sp>
    </p:spTree>
    <p:extLst>
      <p:ext uri="{BB962C8B-B14F-4D97-AF65-F5344CB8AC3E}">
        <p14:creationId xmlns:p14="http://schemas.microsoft.com/office/powerpoint/2010/main" val="31982485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2" Type="http://schemas.openxmlformats.org/officeDocument/2006/relationships/hyperlink" Target="http://www.fiel.org/publicaciones/Documentos/DOCTRAB105.pdf" TargetMode="External" /><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3" Type="http://schemas.openxmlformats.org/officeDocument/2006/relationships/hyperlink" Target="http://www.fiel.org/publicaciones/Novedades/NEWS_1427393526485.pdf" TargetMode="External" /><Relationship Id="rId2" Type="http://schemas.openxmlformats.org/officeDocument/2006/relationships/hyperlink" Target="http://www.fiel.org/publicaciones/Documentos/DOC_TRAB_1431636145020.pdf" TargetMode="External" /><Relationship Id="rId1" Type="http://schemas.openxmlformats.org/officeDocument/2006/relationships/slideLayout" Target="../slideLayouts/slideLayout2.xml" /><Relationship Id="rId5" Type="http://schemas.openxmlformats.org/officeDocument/2006/relationships/hyperlink" Target="https://publications.iadb.org/handle/11319/9032" TargetMode="External" /><Relationship Id="rId4" Type="http://schemas.openxmlformats.org/officeDocument/2006/relationships/hyperlink" Target="http://www.fiel.org/publicaciones/Novedades/NEWS_1478020430260.pdf" TargetMode="Externa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 /></Relationships>
</file>

<file path=ppt/slides/_rels/slide6.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6.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B13C141D-B55B-482C-A338-0DACB8775116}"/>
              </a:ext>
            </a:extLst>
          </p:cNvPr>
          <p:cNvSpPr>
            <a:spLocks noGrp="1"/>
          </p:cNvSpPr>
          <p:nvPr>
            <p:ph type="ctrTitle"/>
          </p:nvPr>
        </p:nvSpPr>
        <p:spPr>
          <a:xfrm>
            <a:off x="116840" y="1122363"/>
            <a:ext cx="8920480" cy="2387600"/>
          </a:xfrm>
        </p:spPr>
        <p:txBody>
          <a:bodyPr>
            <a:normAutofit/>
          </a:bodyPr>
          <a:lstStyle/>
          <a:p>
            <a:r>
              <a:rPr lang="es-AR" sz="3600" b="1" dirty="0"/>
              <a:t>Macroeconomía política de la energía y la agenda 2023 en la Argentina </a:t>
            </a:r>
          </a:p>
        </p:txBody>
      </p:sp>
      <p:sp>
        <p:nvSpPr>
          <p:cNvPr id="5" name="Subtítulo 4">
            <a:extLst>
              <a:ext uri="{FF2B5EF4-FFF2-40B4-BE49-F238E27FC236}">
                <a16:creationId xmlns:a16="http://schemas.microsoft.com/office/drawing/2014/main" id="{3C94587D-A345-4EDC-87BA-A2A8C1B53B9B}"/>
              </a:ext>
            </a:extLst>
          </p:cNvPr>
          <p:cNvSpPr>
            <a:spLocks noGrp="1"/>
          </p:cNvSpPr>
          <p:nvPr>
            <p:ph type="subTitle" idx="1"/>
          </p:nvPr>
        </p:nvSpPr>
        <p:spPr>
          <a:xfrm>
            <a:off x="187960" y="4109723"/>
            <a:ext cx="8768080" cy="2586026"/>
          </a:xfrm>
        </p:spPr>
        <p:txBody>
          <a:bodyPr>
            <a:normAutofit lnSpcReduction="10000"/>
          </a:bodyPr>
          <a:lstStyle/>
          <a:p>
            <a:r>
              <a:rPr lang="es-AR" sz="2800" dirty="0"/>
              <a:t>Fernando Navajas</a:t>
            </a:r>
          </a:p>
          <a:p>
            <a:r>
              <a:rPr lang="es-AR" sz="2800" i="1" dirty="0"/>
              <a:t>ANCE   FIEL    UBA</a:t>
            </a:r>
          </a:p>
          <a:p>
            <a:endParaRPr lang="es-AR" dirty="0"/>
          </a:p>
          <a:p>
            <a:r>
              <a:rPr lang="es-AR" dirty="0"/>
              <a:t>Conferencia “Economía de la energía: entre la coyuntura macroeconómica, el proyecto Vaca Muerta y la transición energética”</a:t>
            </a:r>
          </a:p>
          <a:p>
            <a:r>
              <a:rPr lang="es-AR" dirty="0"/>
              <a:t>Instituto Argentino de la Energía Gral. Mosconi, Octubre 5, 2021</a:t>
            </a:r>
          </a:p>
          <a:p>
            <a:endParaRPr lang="es-AR" dirty="0"/>
          </a:p>
          <a:p>
            <a:endParaRPr lang="es-AR" dirty="0"/>
          </a:p>
        </p:txBody>
      </p:sp>
      <p:cxnSp>
        <p:nvCxnSpPr>
          <p:cNvPr id="7" name="Conector recto 6">
            <a:extLst>
              <a:ext uri="{FF2B5EF4-FFF2-40B4-BE49-F238E27FC236}">
                <a16:creationId xmlns:a16="http://schemas.microsoft.com/office/drawing/2014/main" id="{452426C6-B925-4315-A83A-651BB8F43B4F}"/>
              </a:ext>
            </a:extLst>
          </p:cNvPr>
          <p:cNvCxnSpPr/>
          <p:nvPr/>
        </p:nvCxnSpPr>
        <p:spPr>
          <a:xfrm>
            <a:off x="0" y="1574800"/>
            <a:ext cx="9144000"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68120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990600"/>
          </a:xfrm>
        </p:spPr>
        <p:txBody>
          <a:bodyPr>
            <a:normAutofit/>
          </a:bodyPr>
          <a:lstStyle/>
          <a:p>
            <a:pPr algn="ctr"/>
            <a:r>
              <a:rPr lang="es-AR" dirty="0"/>
              <a:t>Dos resultados recientes importantes</a:t>
            </a:r>
          </a:p>
        </p:txBody>
      </p:sp>
      <p:sp>
        <p:nvSpPr>
          <p:cNvPr id="3" name="2 Marcador de contenido"/>
          <p:cNvSpPr>
            <a:spLocks noGrp="1"/>
          </p:cNvSpPr>
          <p:nvPr>
            <p:ph idx="1"/>
          </p:nvPr>
        </p:nvSpPr>
        <p:spPr>
          <a:xfrm>
            <a:off x="0" y="904240"/>
            <a:ext cx="8991600" cy="6096000"/>
          </a:xfrm>
        </p:spPr>
        <p:txBody>
          <a:bodyPr>
            <a:normAutofit fontScale="92500" lnSpcReduction="20000"/>
          </a:bodyPr>
          <a:lstStyle/>
          <a:p>
            <a:r>
              <a:rPr lang="es-AR" sz="3500" dirty="0"/>
              <a:t>Ambos trabajos son criticables por distintas razones</a:t>
            </a:r>
          </a:p>
          <a:p>
            <a:pPr lvl="1"/>
            <a:r>
              <a:rPr lang="es-AR" sz="3100" dirty="0" err="1"/>
              <a:t>Hancevic</a:t>
            </a:r>
            <a:r>
              <a:rPr lang="es-AR" sz="3100" dirty="0"/>
              <a:t> </a:t>
            </a:r>
            <a:r>
              <a:rPr lang="es-AR" sz="3100" i="1" dirty="0"/>
              <a:t>et al </a:t>
            </a:r>
            <a:r>
              <a:rPr lang="es-AR" sz="3100" dirty="0"/>
              <a:t>(2022) implica reformar un status quo “</a:t>
            </a:r>
            <a:r>
              <a:rPr lang="es-AR" sz="3100" dirty="0" err="1"/>
              <a:t>by</a:t>
            </a:r>
            <a:r>
              <a:rPr lang="es-AR" sz="3100" dirty="0"/>
              <a:t> </a:t>
            </a:r>
            <a:r>
              <a:rPr lang="es-AR" sz="3100" dirty="0" err="1"/>
              <a:t>assumption</a:t>
            </a:r>
            <a:r>
              <a:rPr lang="es-AR" sz="3100" dirty="0"/>
              <a:t>” pero no está claro que la economía política lo permita. Meten un cargo al CO2 a la tarifa final que plantea un problema de coordinación y que no da señales a los generadores. Ignoran la carga impositiva a la energía. Dejan dudas sobre los cargos fijos nodales que requiere la transición eléctrica.</a:t>
            </a:r>
          </a:p>
          <a:p>
            <a:pPr lvl="1"/>
            <a:r>
              <a:rPr lang="es-AR" sz="3100" dirty="0" err="1"/>
              <a:t>Giulano</a:t>
            </a:r>
            <a:r>
              <a:rPr lang="es-AR" sz="3100" dirty="0"/>
              <a:t> </a:t>
            </a:r>
            <a:r>
              <a:rPr lang="es-AR" sz="3100" i="1" dirty="0"/>
              <a:t>et al </a:t>
            </a:r>
            <a:r>
              <a:rPr lang="es-AR" sz="3100" dirty="0"/>
              <a:t>(2020) hacen un análisis de incidencia distributiva prescindiendo del diseño y las distorsiones de estructura tarifaria (lo que mira </a:t>
            </a:r>
            <a:r>
              <a:rPr lang="es-AR" sz="3100" dirty="0" err="1"/>
              <a:t>Hancevic</a:t>
            </a:r>
            <a:r>
              <a:rPr lang="es-AR" sz="3100" dirty="0"/>
              <a:t> </a:t>
            </a:r>
            <a:r>
              <a:rPr lang="es-AR" sz="3100" i="1" dirty="0"/>
              <a:t>et al</a:t>
            </a:r>
            <a:r>
              <a:rPr lang="es-AR" sz="3100" dirty="0"/>
              <a:t>, 2022) y no ven que es la ETD la que causa el problema de los subsidios generalizados que ellos miden. Hacer TS sin cambiar la estructura tarifaria, como hizo la Argentina, es un error.</a:t>
            </a:r>
          </a:p>
          <a:p>
            <a:r>
              <a:rPr lang="es-AR" sz="3500" dirty="0"/>
              <a:t>Pero es mucho lo que ofrecen. En conjunto aportan una contribución muy importante para la agenda de trabajo de la reforma </a:t>
            </a:r>
            <a:r>
              <a:rPr lang="es-AR" sz="3500" dirty="0" err="1"/>
              <a:t>pos</a:t>
            </a:r>
            <a:r>
              <a:rPr lang="es-AR" sz="3500" dirty="0"/>
              <a:t> 2023. </a:t>
            </a:r>
            <a:endParaRPr lang="es-AR" sz="3100" dirty="0"/>
          </a:p>
        </p:txBody>
      </p:sp>
      <p:cxnSp>
        <p:nvCxnSpPr>
          <p:cNvPr id="4" name="3 Conector recto"/>
          <p:cNvCxnSpPr/>
          <p:nvPr/>
        </p:nvCxnSpPr>
        <p:spPr>
          <a:xfrm>
            <a:off x="0" y="853440"/>
            <a:ext cx="91440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78727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515E546-85A7-4004-8CF6-1AAC27D21189}"/>
              </a:ext>
            </a:extLst>
          </p:cNvPr>
          <p:cNvSpPr>
            <a:spLocks noGrp="1"/>
          </p:cNvSpPr>
          <p:nvPr>
            <p:ph type="title"/>
          </p:nvPr>
        </p:nvSpPr>
        <p:spPr>
          <a:xfrm>
            <a:off x="167640" y="1709739"/>
            <a:ext cx="8859520" cy="1536381"/>
          </a:xfrm>
        </p:spPr>
        <p:txBody>
          <a:bodyPr>
            <a:normAutofit/>
          </a:bodyPr>
          <a:lstStyle/>
          <a:p>
            <a:pPr algn="ctr"/>
            <a:r>
              <a:rPr lang="es-AR" sz="3600" dirty="0"/>
              <a:t>II. Coordinación </a:t>
            </a:r>
            <a:r>
              <a:rPr lang="es-AR" sz="3600" dirty="0" err="1"/>
              <a:t>macro-energía</a:t>
            </a:r>
            <a:r>
              <a:rPr lang="es-AR" sz="3600" dirty="0"/>
              <a:t> I: Cambio climático, </a:t>
            </a:r>
            <a:r>
              <a:rPr lang="es-AR" sz="3600" dirty="0" err="1"/>
              <a:t>pospandemia</a:t>
            </a:r>
            <a:r>
              <a:rPr lang="es-AR" sz="3600" dirty="0"/>
              <a:t> y transición</a:t>
            </a:r>
          </a:p>
        </p:txBody>
      </p:sp>
      <p:cxnSp>
        <p:nvCxnSpPr>
          <p:cNvPr id="6" name="Conector recto 5">
            <a:extLst>
              <a:ext uri="{FF2B5EF4-FFF2-40B4-BE49-F238E27FC236}">
                <a16:creationId xmlns:a16="http://schemas.microsoft.com/office/drawing/2014/main" id="{53A50221-211C-48FA-9613-27D419DC47D5}"/>
              </a:ext>
            </a:extLst>
          </p:cNvPr>
          <p:cNvCxnSpPr/>
          <p:nvPr/>
        </p:nvCxnSpPr>
        <p:spPr>
          <a:xfrm>
            <a:off x="0" y="1209040"/>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5193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F50D3A-4093-43A7-B385-D5689E10CC93}"/>
              </a:ext>
            </a:extLst>
          </p:cNvPr>
          <p:cNvSpPr>
            <a:spLocks noGrp="1"/>
          </p:cNvSpPr>
          <p:nvPr>
            <p:ph type="title"/>
          </p:nvPr>
        </p:nvSpPr>
        <p:spPr>
          <a:xfrm>
            <a:off x="-152508" y="0"/>
            <a:ext cx="9433775" cy="1325563"/>
          </a:xfrm>
        </p:spPr>
        <p:txBody>
          <a:bodyPr>
            <a:normAutofit/>
          </a:bodyPr>
          <a:lstStyle/>
          <a:p>
            <a:pPr algn="ctr"/>
            <a:r>
              <a:rPr lang="es-AR" sz="4000" dirty="0"/>
              <a:t>Cambio climático, </a:t>
            </a:r>
            <a:r>
              <a:rPr lang="es-AR" sz="4000" dirty="0" err="1"/>
              <a:t>pospandemia</a:t>
            </a:r>
            <a:r>
              <a:rPr lang="es-AR" sz="4000" dirty="0"/>
              <a:t>, macro y energía</a:t>
            </a:r>
          </a:p>
        </p:txBody>
      </p:sp>
      <p:sp>
        <p:nvSpPr>
          <p:cNvPr id="3" name="Marcador de contenido 2">
            <a:extLst>
              <a:ext uri="{FF2B5EF4-FFF2-40B4-BE49-F238E27FC236}">
                <a16:creationId xmlns:a16="http://schemas.microsoft.com/office/drawing/2014/main" id="{FFB658D6-E24F-4BDE-BA90-20DAC63B8D58}"/>
              </a:ext>
            </a:extLst>
          </p:cNvPr>
          <p:cNvSpPr>
            <a:spLocks noGrp="1"/>
          </p:cNvSpPr>
          <p:nvPr>
            <p:ph idx="1"/>
          </p:nvPr>
        </p:nvSpPr>
        <p:spPr>
          <a:xfrm>
            <a:off x="35560" y="1325564"/>
            <a:ext cx="9057640" cy="5471476"/>
          </a:xfrm>
        </p:spPr>
        <p:txBody>
          <a:bodyPr>
            <a:normAutofit/>
          </a:bodyPr>
          <a:lstStyle/>
          <a:p>
            <a:pPr algn="just"/>
            <a:r>
              <a:rPr lang="es-AR" sz="3000" dirty="0">
                <a:solidFill>
                  <a:srgbClr val="000000"/>
                </a:solidFill>
                <a:effectLst/>
                <a:ea typeface="Times New Roman" panose="02020603050405020304" pitchFamily="18" charset="0"/>
                <a:cs typeface="Segoe UI" panose="020B0502040204020203" pitchFamily="34" charset="0"/>
              </a:rPr>
              <a:t>Este se ha movido a ser </a:t>
            </a:r>
            <a:r>
              <a:rPr lang="es-AR" sz="3000" u="sng" dirty="0">
                <a:solidFill>
                  <a:srgbClr val="000000"/>
                </a:solidFill>
                <a:effectLst/>
                <a:ea typeface="Times New Roman" panose="02020603050405020304" pitchFamily="18" charset="0"/>
                <a:cs typeface="Segoe UI" panose="020B0502040204020203" pitchFamily="34" charset="0"/>
              </a:rPr>
              <a:t>el centro de la escena sobre el que organizar la energía y la macro en la Argentina</a:t>
            </a:r>
          </a:p>
          <a:p>
            <a:pPr algn="just"/>
            <a:r>
              <a:rPr lang="es-AR" sz="3000" dirty="0">
                <a:solidFill>
                  <a:srgbClr val="000000"/>
                </a:solidFill>
                <a:ea typeface="Times New Roman" panose="02020603050405020304" pitchFamily="18" charset="0"/>
                <a:cs typeface="Segoe UI" panose="020B0502040204020203" pitchFamily="34" charset="0"/>
              </a:rPr>
              <a:t>Hay un proceso de interpelación en curso a nuestros compromisos que obligan a pensar en una estrategia. Viene del lado del G20, IMF, Banco Mundial, EU y va a obligarnos a conformar a un paradigma más intenso de convergencia a Net-Zero, o aún más.</a:t>
            </a:r>
            <a:r>
              <a:rPr lang="es-AR" sz="2600" dirty="0">
                <a:solidFill>
                  <a:srgbClr val="000000"/>
                </a:solidFill>
                <a:ea typeface="Times New Roman" panose="02020603050405020304" pitchFamily="18" charset="0"/>
                <a:cs typeface="Segoe UI" panose="020B0502040204020203" pitchFamily="34" charset="0"/>
              </a:rPr>
              <a:t>  </a:t>
            </a:r>
          </a:p>
          <a:p>
            <a:pPr algn="just"/>
            <a:r>
              <a:rPr lang="es-AR" sz="3000" dirty="0">
                <a:solidFill>
                  <a:srgbClr val="000000"/>
                </a:solidFill>
                <a:effectLst/>
                <a:ea typeface="Times New Roman" panose="02020603050405020304" pitchFamily="18" charset="0"/>
                <a:cs typeface="Segoe UI" panose="020B0502040204020203" pitchFamily="34" charset="0"/>
              </a:rPr>
              <a:t> ¿Cuál es la macro detrás de esta aceleración a la transición? </a:t>
            </a:r>
            <a:r>
              <a:rPr lang="es-AR" sz="3000">
                <a:solidFill>
                  <a:srgbClr val="000000"/>
                </a:solidFill>
                <a:effectLst/>
                <a:ea typeface="Times New Roman" panose="02020603050405020304" pitchFamily="18" charset="0"/>
                <a:cs typeface="Segoe UI" panose="020B0502040204020203" pitchFamily="34" charset="0"/>
              </a:rPr>
              <a:t>Ejemplo: La </a:t>
            </a:r>
            <a:r>
              <a:rPr lang="es-AR" sz="3000" dirty="0">
                <a:solidFill>
                  <a:srgbClr val="000000"/>
                </a:solidFill>
                <a:effectLst/>
                <a:ea typeface="Times New Roman" panose="02020603050405020304" pitchFamily="18" charset="0"/>
                <a:cs typeface="Segoe UI" panose="020B0502040204020203" pitchFamily="34" charset="0"/>
              </a:rPr>
              <a:t>hipótesis Hepburn-Stern-Stiglitz</a:t>
            </a:r>
          </a:p>
          <a:p>
            <a:pPr algn="just"/>
            <a:r>
              <a:rPr lang="es-AR" sz="3000" dirty="0">
                <a:solidFill>
                  <a:srgbClr val="000000"/>
                </a:solidFill>
                <a:ea typeface="Calibri" panose="020F0502020204030204" pitchFamily="34" charset="0"/>
                <a:cs typeface="Segoe UI" panose="020B0502040204020203" pitchFamily="34" charset="0"/>
              </a:rPr>
              <a:t>¿Estamos preparados para eso? ¿Es consistente con el aprovechamiento de VM en una “ventana” razonable? ¿Cuál tendría que ser nuestra respuesta? </a:t>
            </a:r>
            <a:endParaRPr lang="es-AR" sz="3000" dirty="0">
              <a:effectLst/>
              <a:ea typeface="Calibri" panose="020F0502020204030204" pitchFamily="34" charset="0"/>
              <a:cs typeface="Times New Roman" panose="02020603050405020304" pitchFamily="18" charset="0"/>
            </a:endParaRPr>
          </a:p>
          <a:p>
            <a:endParaRPr lang="es-AR" dirty="0"/>
          </a:p>
        </p:txBody>
      </p:sp>
      <p:cxnSp>
        <p:nvCxnSpPr>
          <p:cNvPr id="5" name="Conector recto 4">
            <a:extLst>
              <a:ext uri="{FF2B5EF4-FFF2-40B4-BE49-F238E27FC236}">
                <a16:creationId xmlns:a16="http://schemas.microsoft.com/office/drawing/2014/main" id="{33471B7E-463E-421C-9ECD-4CBD069F5DEF}"/>
              </a:ext>
            </a:extLst>
          </p:cNvPr>
          <p:cNvCxnSpPr/>
          <p:nvPr/>
        </p:nvCxnSpPr>
        <p:spPr>
          <a:xfrm>
            <a:off x="0" y="1209040"/>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64707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F50D3A-4093-43A7-B385-D5689E10CC93}"/>
              </a:ext>
            </a:extLst>
          </p:cNvPr>
          <p:cNvSpPr>
            <a:spLocks noGrp="1"/>
          </p:cNvSpPr>
          <p:nvPr>
            <p:ph type="title"/>
          </p:nvPr>
        </p:nvSpPr>
        <p:spPr>
          <a:xfrm>
            <a:off x="0" y="1"/>
            <a:ext cx="9144000" cy="843280"/>
          </a:xfrm>
        </p:spPr>
        <p:txBody>
          <a:bodyPr>
            <a:normAutofit fontScale="90000"/>
          </a:bodyPr>
          <a:lstStyle/>
          <a:p>
            <a:pPr algn="ctr"/>
            <a:br>
              <a:rPr lang="es-AR" sz="4000" dirty="0"/>
            </a:br>
            <a:r>
              <a:rPr lang="es-AR" sz="4000" b="1" dirty="0"/>
              <a:t>La hipótesis Hepburn-Stern-Stiglitz</a:t>
            </a:r>
          </a:p>
        </p:txBody>
      </p:sp>
      <p:sp>
        <p:nvSpPr>
          <p:cNvPr id="3" name="Marcador de contenido 2">
            <a:extLst>
              <a:ext uri="{FF2B5EF4-FFF2-40B4-BE49-F238E27FC236}">
                <a16:creationId xmlns:a16="http://schemas.microsoft.com/office/drawing/2014/main" id="{FFB658D6-E24F-4BDE-BA90-20DAC63B8D58}"/>
              </a:ext>
            </a:extLst>
          </p:cNvPr>
          <p:cNvSpPr>
            <a:spLocks noGrp="1"/>
          </p:cNvSpPr>
          <p:nvPr>
            <p:ph idx="1"/>
          </p:nvPr>
        </p:nvSpPr>
        <p:spPr>
          <a:xfrm>
            <a:off x="35560" y="1244601"/>
            <a:ext cx="9144000" cy="5735315"/>
          </a:xfrm>
        </p:spPr>
        <p:txBody>
          <a:bodyPr>
            <a:normAutofit/>
          </a:bodyPr>
          <a:lstStyle/>
          <a:p>
            <a:pPr algn="just"/>
            <a:r>
              <a:rPr lang="es-AR" sz="3200" u="sng" dirty="0"/>
              <a:t>Hipótesis</a:t>
            </a:r>
            <a:r>
              <a:rPr lang="es-AR" sz="3200" dirty="0"/>
              <a:t>: Salida a nueva normalidad acompañada por políticas que buscan maximizar la respuesta en inversión en infraestructura y empleo compatibles con objetivos de largo plazo hacia una economía verde (Hepburn, Stern, Stiglitz </a:t>
            </a:r>
            <a:r>
              <a:rPr lang="es-AR" sz="3200" i="1" dirty="0"/>
              <a:t>et al</a:t>
            </a:r>
            <a:r>
              <a:rPr lang="es-AR" sz="3200" dirty="0"/>
              <a:t>, 2020)</a:t>
            </a:r>
          </a:p>
          <a:p>
            <a:pPr lvl="1" algn="just"/>
            <a:r>
              <a:rPr lang="es-AR" sz="2800" dirty="0"/>
              <a:t>Vivienda e infraestructura de espacios, sistema de transporte y logística, agua y saneamiento, comunicaciones</a:t>
            </a:r>
          </a:p>
          <a:p>
            <a:pPr algn="just"/>
            <a:r>
              <a:rPr lang="es-AR" sz="3200" dirty="0"/>
              <a:t>Energía en el centro de la escena: profundiza transición hacia electrificación del transporte, almacenamiento y baterías, renovables, energía distribuida, digitalización e IA </a:t>
            </a:r>
          </a:p>
        </p:txBody>
      </p:sp>
      <p:cxnSp>
        <p:nvCxnSpPr>
          <p:cNvPr id="5" name="Conector recto 4">
            <a:extLst>
              <a:ext uri="{FF2B5EF4-FFF2-40B4-BE49-F238E27FC236}">
                <a16:creationId xmlns:a16="http://schemas.microsoft.com/office/drawing/2014/main" id="{33471B7E-463E-421C-9ECD-4CBD069F5DEF}"/>
              </a:ext>
            </a:extLst>
          </p:cNvPr>
          <p:cNvCxnSpPr/>
          <p:nvPr/>
        </p:nvCxnSpPr>
        <p:spPr>
          <a:xfrm>
            <a:off x="0" y="1209040"/>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18487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286240" cy="990600"/>
          </a:xfrm>
        </p:spPr>
        <p:txBody>
          <a:bodyPr>
            <a:noAutofit/>
          </a:bodyPr>
          <a:lstStyle/>
          <a:p>
            <a:r>
              <a:rPr lang="es-AR" sz="3600" b="1" dirty="0"/>
              <a:t>Argentina: Problemas con la hipótesis Hepburn-Stern-Stiglitz </a:t>
            </a:r>
            <a:r>
              <a:rPr lang="es-AR" sz="3600" dirty="0"/>
              <a:t> </a:t>
            </a:r>
          </a:p>
        </p:txBody>
      </p:sp>
      <p:sp>
        <p:nvSpPr>
          <p:cNvPr id="3" name="2 Marcador de contenido"/>
          <p:cNvSpPr>
            <a:spLocks noGrp="1"/>
          </p:cNvSpPr>
          <p:nvPr>
            <p:ph idx="1"/>
          </p:nvPr>
        </p:nvSpPr>
        <p:spPr>
          <a:xfrm>
            <a:off x="0" y="1295400"/>
            <a:ext cx="8991600" cy="5714999"/>
          </a:xfrm>
        </p:spPr>
        <p:txBody>
          <a:bodyPr>
            <a:normAutofit fontScale="92500"/>
          </a:bodyPr>
          <a:lstStyle/>
          <a:p>
            <a:r>
              <a:rPr lang="es-AR" sz="3500" dirty="0"/>
              <a:t>Macro I, pre COVID-19: Disponibilidad de recursos, problema de endeudamiento y solvencia fiscal y externa sesga a hidrocarburos no convencionales.</a:t>
            </a:r>
          </a:p>
          <a:p>
            <a:pPr lvl="1"/>
            <a:r>
              <a:rPr lang="es-AR" sz="3100" dirty="0" err="1"/>
              <a:t>Chisari</a:t>
            </a:r>
            <a:r>
              <a:rPr lang="es-AR" sz="3100" dirty="0"/>
              <a:t> y Navajas (1990), sin espacio fiscal, alta deuda, horizonte es corto y sesga a uso de recursos naturales del muy alta productividad, contra medio ambiente</a:t>
            </a:r>
          </a:p>
          <a:p>
            <a:r>
              <a:rPr lang="es-AR" sz="3500" dirty="0"/>
              <a:t>Macro II, post COVID-19: peor todavía, no hay espacio fiscal ni financiamiento para acomodar una sustitución de energía primaria por capital (verde)</a:t>
            </a:r>
          </a:p>
          <a:p>
            <a:r>
              <a:rPr lang="es-AR" sz="3500" dirty="0"/>
              <a:t>Economía política: Sector hidrocarburos con extenso poder de lobby. Provincias petroleras y coalición pro Vaca Muerta.</a:t>
            </a:r>
          </a:p>
        </p:txBody>
      </p:sp>
      <p:cxnSp>
        <p:nvCxnSpPr>
          <p:cNvPr id="4" name="3 Conector recto"/>
          <p:cNvCxnSpPr/>
          <p:nvPr/>
        </p:nvCxnSpPr>
        <p:spPr>
          <a:xfrm>
            <a:off x="0" y="1148080"/>
            <a:ext cx="91440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97755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286240" cy="1071880"/>
          </a:xfrm>
        </p:spPr>
        <p:txBody>
          <a:bodyPr>
            <a:noAutofit/>
          </a:bodyPr>
          <a:lstStyle/>
          <a:p>
            <a:pPr algn="ctr"/>
            <a:r>
              <a:rPr lang="es-AR" sz="4000" b="1" dirty="0" err="1"/>
              <a:t>Carbon</a:t>
            </a:r>
            <a:r>
              <a:rPr lang="es-AR" sz="4000" b="1" dirty="0"/>
              <a:t> </a:t>
            </a:r>
            <a:r>
              <a:rPr lang="es-AR" sz="4000" b="1" dirty="0" err="1"/>
              <a:t>pricing</a:t>
            </a:r>
            <a:r>
              <a:rPr lang="es-AR" sz="4000" b="1" dirty="0"/>
              <a:t> es el centro de la estrategia</a:t>
            </a:r>
            <a:endParaRPr lang="es-AR" sz="4000" dirty="0"/>
          </a:p>
        </p:txBody>
      </p:sp>
      <p:sp>
        <p:nvSpPr>
          <p:cNvPr id="3" name="2 Marcador de contenido"/>
          <p:cNvSpPr>
            <a:spLocks noGrp="1"/>
          </p:cNvSpPr>
          <p:nvPr>
            <p:ph idx="1"/>
          </p:nvPr>
        </p:nvSpPr>
        <p:spPr>
          <a:xfrm>
            <a:off x="76200" y="1143001"/>
            <a:ext cx="8991600" cy="5714999"/>
          </a:xfrm>
        </p:spPr>
        <p:txBody>
          <a:bodyPr>
            <a:normAutofit fontScale="85000" lnSpcReduction="20000"/>
          </a:bodyPr>
          <a:lstStyle/>
          <a:p>
            <a:r>
              <a:rPr lang="es-AR" sz="3500" dirty="0"/>
              <a:t>Existen dos caminos para conformar al paradigma internacional de la transición. Uno es “Primal” (cantidades), el otro es “Dual” (precios). </a:t>
            </a:r>
            <a:r>
              <a:rPr lang="es-AR" sz="3500" dirty="0" err="1"/>
              <a:t>Carbon</a:t>
            </a:r>
            <a:r>
              <a:rPr lang="es-AR" sz="3500" dirty="0"/>
              <a:t> </a:t>
            </a:r>
            <a:r>
              <a:rPr lang="es-AR" sz="3500" dirty="0" err="1"/>
              <a:t>pricing</a:t>
            </a:r>
            <a:r>
              <a:rPr lang="es-AR" sz="3500" dirty="0"/>
              <a:t> es el dual y el que mejor se adapta a la coordinación.</a:t>
            </a:r>
          </a:p>
          <a:p>
            <a:r>
              <a:rPr lang="es-AR" sz="3500" dirty="0"/>
              <a:t>La Argentina tiene que avanzar en el “Dual” para poder validar su menor acción en el “Primal”.</a:t>
            </a:r>
          </a:p>
          <a:p>
            <a:pPr lvl="1"/>
            <a:r>
              <a:rPr lang="es-AR" sz="3100" dirty="0"/>
              <a:t>Hay que reformar nuestro esquema de impuesto al CO2 para </a:t>
            </a:r>
            <a:r>
              <a:rPr lang="es-AR" sz="3100" dirty="0" err="1"/>
              <a:t>generarlizarlo</a:t>
            </a:r>
            <a:r>
              <a:rPr lang="es-AR" sz="3100" dirty="0"/>
              <a:t> e incluir a toda la energía. </a:t>
            </a:r>
          </a:p>
          <a:p>
            <a:pPr lvl="1"/>
            <a:r>
              <a:rPr lang="es-AR" sz="3100" dirty="0"/>
              <a:t>Hay que ir por la línea de Metcalf (2019) y hacer una reforma tributaria que contemple que ya existen otros impuestos a la energía (Navajas </a:t>
            </a:r>
            <a:r>
              <a:rPr lang="es-AR" sz="3100" i="1" dirty="0"/>
              <a:t>et al</a:t>
            </a:r>
            <a:r>
              <a:rPr lang="es-AR" sz="3100" dirty="0"/>
              <a:t>, 2012; Navajas, 2018) </a:t>
            </a:r>
          </a:p>
          <a:p>
            <a:r>
              <a:rPr lang="es-AR" sz="3500" dirty="0"/>
              <a:t>Pero hay varios escollos para allanar este camino</a:t>
            </a:r>
          </a:p>
          <a:p>
            <a:pPr lvl="1"/>
            <a:r>
              <a:rPr lang="es-AR" sz="3100" dirty="0"/>
              <a:t>Se requiere reformar las estructuras de precios y desacoplar los subsidios de la formación de precios. Por esto, el bloque visto antes se vuelve todavía más importante !!</a:t>
            </a:r>
          </a:p>
          <a:p>
            <a:pPr lvl="1"/>
            <a:r>
              <a:rPr lang="es-AR" sz="3100" dirty="0"/>
              <a:t>Hay que atravesar la macroeconomía política de la reforma, y evitar lo que ocurrió en 2017 con el gas natural.</a:t>
            </a:r>
          </a:p>
        </p:txBody>
      </p:sp>
      <p:cxnSp>
        <p:nvCxnSpPr>
          <p:cNvPr id="4" name="3 Conector recto"/>
          <p:cNvCxnSpPr/>
          <p:nvPr/>
        </p:nvCxnSpPr>
        <p:spPr>
          <a:xfrm>
            <a:off x="0" y="904240"/>
            <a:ext cx="91440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70864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2950BE-26AF-4EA8-9FFE-26B085246B67}"/>
              </a:ext>
            </a:extLst>
          </p:cNvPr>
          <p:cNvSpPr>
            <a:spLocks noGrp="1"/>
          </p:cNvSpPr>
          <p:nvPr>
            <p:ph type="title"/>
          </p:nvPr>
        </p:nvSpPr>
        <p:spPr>
          <a:xfrm>
            <a:off x="628650" y="18255"/>
            <a:ext cx="7886700" cy="855501"/>
          </a:xfrm>
        </p:spPr>
        <p:txBody>
          <a:bodyPr>
            <a:normAutofit/>
          </a:bodyPr>
          <a:lstStyle/>
          <a:p>
            <a:pPr algn="ctr"/>
            <a:r>
              <a:rPr lang="es-AR" b="1" dirty="0"/>
              <a:t>Sugerencias para la agenda 2023</a:t>
            </a:r>
          </a:p>
        </p:txBody>
      </p:sp>
      <p:sp>
        <p:nvSpPr>
          <p:cNvPr id="3" name="Marcador de contenido 2">
            <a:extLst>
              <a:ext uri="{FF2B5EF4-FFF2-40B4-BE49-F238E27FC236}">
                <a16:creationId xmlns:a16="http://schemas.microsoft.com/office/drawing/2014/main" id="{0AFA50C9-335B-479F-BD66-694EF5DECD59}"/>
              </a:ext>
            </a:extLst>
          </p:cNvPr>
          <p:cNvSpPr>
            <a:spLocks noGrp="1"/>
          </p:cNvSpPr>
          <p:nvPr>
            <p:ph idx="1"/>
          </p:nvPr>
        </p:nvSpPr>
        <p:spPr>
          <a:xfrm>
            <a:off x="40640" y="924560"/>
            <a:ext cx="9052560" cy="5999480"/>
          </a:xfrm>
        </p:spPr>
        <p:txBody>
          <a:bodyPr>
            <a:normAutofit fontScale="92500" lnSpcReduction="20000"/>
          </a:bodyPr>
          <a:lstStyle/>
          <a:p>
            <a:pPr marL="514350" indent="-514350" algn="just">
              <a:buFont typeface="+mj-lt"/>
              <a:buAutoNum type="arabicPeriod"/>
            </a:pPr>
            <a:r>
              <a:rPr lang="es-AR" sz="3200" dirty="0"/>
              <a:t>Avanzar en una reforma profunda del impuesto al CO2 que sea amplia hacia el sector energético y contemple todos los elementos de coordinación con otros impuestos y otras acciones/políticas.</a:t>
            </a:r>
          </a:p>
          <a:p>
            <a:pPr marL="514350" indent="-514350" algn="just">
              <a:buFont typeface="+mj-lt"/>
              <a:buAutoNum type="arabicPeriod"/>
            </a:pPr>
            <a:r>
              <a:rPr lang="es-AR" sz="3200" dirty="0"/>
              <a:t>Debe ser coordinada por Economía (como en 2017) pero ser </a:t>
            </a:r>
            <a:r>
              <a:rPr lang="es-AR" sz="3200" dirty="0" err="1"/>
              <a:t>abarcativa</a:t>
            </a:r>
            <a:r>
              <a:rPr lang="es-AR" sz="3200" dirty="0"/>
              <a:t>, estar calibrada a valores compatibles con una acción decidida para la limitación de emisiones (</a:t>
            </a:r>
            <a:r>
              <a:rPr lang="es-AR" sz="3200" dirty="0" err="1"/>
              <a:t>Parry</a:t>
            </a:r>
            <a:r>
              <a:rPr lang="es-AR" sz="3200" dirty="0"/>
              <a:t> </a:t>
            </a:r>
            <a:r>
              <a:rPr lang="es-AR" sz="3200" i="1" dirty="0"/>
              <a:t>et al</a:t>
            </a:r>
            <a:r>
              <a:rPr lang="es-AR" sz="3200" dirty="0"/>
              <a:t>, 2021) que posiblemente la ubique en 50 dólares la tonelada hacia arriba. </a:t>
            </a:r>
          </a:p>
          <a:p>
            <a:pPr marL="514350" indent="-514350" algn="just">
              <a:buFont typeface="+mj-lt"/>
              <a:buAutoNum type="arabicPeriod"/>
            </a:pPr>
            <a:r>
              <a:rPr lang="es-AR" sz="3200" dirty="0"/>
              <a:t>La recaudación debe ser integrada al esquema de subsidios de suma fija a la energía de una reforma concomitante en la tarificación y la tarifa social. O ser usada para el financiamiento de infraestructura para la transición energética, la que debe contar con apoyo multilateral explícito en el programa con el FMI.</a:t>
            </a:r>
          </a:p>
        </p:txBody>
      </p:sp>
      <p:cxnSp>
        <p:nvCxnSpPr>
          <p:cNvPr id="4" name="Conector recto 3">
            <a:extLst>
              <a:ext uri="{FF2B5EF4-FFF2-40B4-BE49-F238E27FC236}">
                <a16:creationId xmlns:a16="http://schemas.microsoft.com/office/drawing/2014/main" id="{BFEEAEF2-A99B-4B52-9579-70F71408D1ED}"/>
              </a:ext>
            </a:extLst>
          </p:cNvPr>
          <p:cNvCxnSpPr/>
          <p:nvPr/>
        </p:nvCxnSpPr>
        <p:spPr>
          <a:xfrm>
            <a:off x="0" y="741680"/>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31184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2950BE-26AF-4EA8-9FFE-26B085246B67}"/>
              </a:ext>
            </a:extLst>
          </p:cNvPr>
          <p:cNvSpPr>
            <a:spLocks noGrp="1"/>
          </p:cNvSpPr>
          <p:nvPr>
            <p:ph type="title"/>
          </p:nvPr>
        </p:nvSpPr>
        <p:spPr>
          <a:xfrm>
            <a:off x="628650" y="18255"/>
            <a:ext cx="7886700" cy="855501"/>
          </a:xfrm>
        </p:spPr>
        <p:txBody>
          <a:bodyPr>
            <a:normAutofit/>
          </a:bodyPr>
          <a:lstStyle/>
          <a:p>
            <a:pPr algn="ctr"/>
            <a:r>
              <a:rPr lang="es-AR" b="1" dirty="0"/>
              <a:t>Sugerencias para la agenda 2023</a:t>
            </a:r>
          </a:p>
        </p:txBody>
      </p:sp>
      <p:sp>
        <p:nvSpPr>
          <p:cNvPr id="3" name="Marcador de contenido 2">
            <a:extLst>
              <a:ext uri="{FF2B5EF4-FFF2-40B4-BE49-F238E27FC236}">
                <a16:creationId xmlns:a16="http://schemas.microsoft.com/office/drawing/2014/main" id="{0AFA50C9-335B-479F-BD66-694EF5DECD59}"/>
              </a:ext>
            </a:extLst>
          </p:cNvPr>
          <p:cNvSpPr>
            <a:spLocks noGrp="1"/>
          </p:cNvSpPr>
          <p:nvPr>
            <p:ph idx="1"/>
          </p:nvPr>
        </p:nvSpPr>
        <p:spPr>
          <a:xfrm>
            <a:off x="40640" y="924560"/>
            <a:ext cx="9052560" cy="5999480"/>
          </a:xfrm>
        </p:spPr>
        <p:txBody>
          <a:bodyPr>
            <a:normAutofit fontScale="92500" lnSpcReduction="20000"/>
          </a:bodyPr>
          <a:lstStyle/>
          <a:p>
            <a:pPr marL="514350" indent="-514350" algn="just">
              <a:buFont typeface="+mj-lt"/>
              <a:buAutoNum type="arabicPeriod" startAt="4"/>
            </a:pPr>
            <a:r>
              <a:rPr lang="es-AR" sz="3200" dirty="0"/>
              <a:t>La reforma debe incluir/considerar los esfuerzos de captura y secuestro (CCS) así como coordinarse con acciones o programas de eficiencia energética y subsidios a renovables (los que deben tender a eliminarse).</a:t>
            </a:r>
          </a:p>
          <a:p>
            <a:pPr marL="514350" indent="-514350" algn="just">
              <a:buFont typeface="+mj-lt"/>
              <a:buAutoNum type="arabicPeriod" startAt="4"/>
            </a:pPr>
            <a:r>
              <a:rPr lang="es-AR" sz="3200" dirty="0"/>
              <a:t>Un aspecto central es el tratamiento de exportaciones e importaciones de modo coordinado con la propuesta que el G20 va a estar elaborando en los próximos tiempos en la línea propuesta por </a:t>
            </a:r>
            <a:r>
              <a:rPr lang="es-AR" sz="3200" dirty="0" err="1"/>
              <a:t>Parry</a:t>
            </a:r>
            <a:r>
              <a:rPr lang="es-AR" sz="3200" dirty="0"/>
              <a:t> </a:t>
            </a:r>
            <a:r>
              <a:rPr lang="es-AR" sz="3200" i="1" dirty="0"/>
              <a:t>et al </a:t>
            </a:r>
            <a:r>
              <a:rPr lang="es-AR" sz="3200" dirty="0"/>
              <a:t>(2021).</a:t>
            </a:r>
          </a:p>
          <a:p>
            <a:pPr marL="514350" indent="-514350" algn="just">
              <a:buFont typeface="+mj-lt"/>
              <a:buAutoNum type="arabicPeriod" startAt="4"/>
            </a:pPr>
            <a:r>
              <a:rPr lang="es-AR" sz="3200" dirty="0"/>
              <a:t>Pero un requisito fundamental para la reforma es una reforma previa de los subsidios que como vimos depende a su vez de la estructura de precios. Por eso siguen un conjunto de lineamientos para converger en esta reforma de </a:t>
            </a:r>
            <a:r>
              <a:rPr lang="es-AR" sz="3200" b="1" dirty="0"/>
              <a:t>subsidios-cum-</a:t>
            </a:r>
            <a:r>
              <a:rPr lang="es-AR" sz="3200" b="1" dirty="0" err="1"/>
              <a:t>pricing</a:t>
            </a:r>
            <a:r>
              <a:rPr lang="es-AR" sz="3200" b="1" dirty="0"/>
              <a:t>-cum- </a:t>
            </a:r>
            <a:r>
              <a:rPr lang="es-AR" sz="3200" b="1" dirty="0" err="1"/>
              <a:t>carbon</a:t>
            </a:r>
            <a:r>
              <a:rPr lang="es-AR" sz="3200" b="1" dirty="0"/>
              <a:t> </a:t>
            </a:r>
            <a:r>
              <a:rPr lang="es-AR" sz="3200" b="1" dirty="0" err="1"/>
              <a:t>taxes</a:t>
            </a:r>
            <a:r>
              <a:rPr lang="es-AR" sz="3200" dirty="0"/>
              <a:t>. </a:t>
            </a:r>
          </a:p>
        </p:txBody>
      </p:sp>
      <p:cxnSp>
        <p:nvCxnSpPr>
          <p:cNvPr id="4" name="Conector recto 3">
            <a:extLst>
              <a:ext uri="{FF2B5EF4-FFF2-40B4-BE49-F238E27FC236}">
                <a16:creationId xmlns:a16="http://schemas.microsoft.com/office/drawing/2014/main" id="{BFEEAEF2-A99B-4B52-9579-70F71408D1ED}"/>
              </a:ext>
            </a:extLst>
          </p:cNvPr>
          <p:cNvCxnSpPr/>
          <p:nvPr/>
        </p:nvCxnSpPr>
        <p:spPr>
          <a:xfrm>
            <a:off x="0" y="741680"/>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25067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2950BE-26AF-4EA8-9FFE-26B085246B67}"/>
              </a:ext>
            </a:extLst>
          </p:cNvPr>
          <p:cNvSpPr>
            <a:spLocks noGrp="1"/>
          </p:cNvSpPr>
          <p:nvPr>
            <p:ph type="title"/>
          </p:nvPr>
        </p:nvSpPr>
        <p:spPr>
          <a:xfrm>
            <a:off x="628650" y="18255"/>
            <a:ext cx="7886700" cy="855501"/>
          </a:xfrm>
        </p:spPr>
        <p:txBody>
          <a:bodyPr>
            <a:normAutofit/>
          </a:bodyPr>
          <a:lstStyle/>
          <a:p>
            <a:pPr algn="ctr"/>
            <a:r>
              <a:rPr lang="es-AR" b="1" dirty="0"/>
              <a:t>Sugerencias para la agenda 2023</a:t>
            </a:r>
          </a:p>
        </p:txBody>
      </p:sp>
      <p:sp>
        <p:nvSpPr>
          <p:cNvPr id="3" name="Marcador de contenido 2">
            <a:extLst>
              <a:ext uri="{FF2B5EF4-FFF2-40B4-BE49-F238E27FC236}">
                <a16:creationId xmlns:a16="http://schemas.microsoft.com/office/drawing/2014/main" id="{0AFA50C9-335B-479F-BD66-694EF5DECD59}"/>
              </a:ext>
            </a:extLst>
          </p:cNvPr>
          <p:cNvSpPr>
            <a:spLocks noGrp="1"/>
          </p:cNvSpPr>
          <p:nvPr>
            <p:ph idx="1"/>
          </p:nvPr>
        </p:nvSpPr>
        <p:spPr>
          <a:xfrm>
            <a:off x="40640" y="924560"/>
            <a:ext cx="9052560" cy="5999480"/>
          </a:xfrm>
        </p:spPr>
        <p:txBody>
          <a:bodyPr>
            <a:normAutofit fontScale="85000" lnSpcReduction="10000"/>
          </a:bodyPr>
          <a:lstStyle/>
          <a:p>
            <a:pPr marL="514350" indent="-514350" algn="just">
              <a:buFont typeface="+mj-lt"/>
              <a:buAutoNum type="arabicPeriod" startAt="7"/>
            </a:pPr>
            <a:r>
              <a:rPr lang="es-AR" sz="3200" dirty="0"/>
              <a:t>No dejar para el final (como Cambiemos en 2019 con el informe NERA, que nunca llegó) la reforma del mercado eléctrico mayorista. Hacer pivotear la reforma sobre esto, de entrada (ver Navajas, 2010 para este planteo).</a:t>
            </a:r>
          </a:p>
          <a:p>
            <a:pPr marL="514350" indent="-514350" algn="just">
              <a:buFont typeface="+mj-lt"/>
              <a:buAutoNum type="arabicPeriod" startAt="7"/>
            </a:pPr>
            <a:r>
              <a:rPr lang="es-AR" sz="3200" dirty="0"/>
              <a:t>Hay que ir a un esquema de señales spot y de contratos en formato de precios nodales, incluyendo mecanismos licitatorios de adición de capacidad que mapeen precios de largo plazo.</a:t>
            </a:r>
          </a:p>
          <a:p>
            <a:pPr lvl="1" algn="just"/>
            <a:r>
              <a:rPr lang="es-AR" sz="2800" dirty="0"/>
              <a:t>Mantener como hipótesis de base que el gas es el driver para la conformación del precio marginal. Los renovables van con contratos que aterrizan (sin subsidios) en el mercado. El mercado mayorista tiene que internalizar el impuesto al CO2. </a:t>
            </a:r>
          </a:p>
          <a:p>
            <a:pPr lvl="1" algn="just"/>
            <a:r>
              <a:rPr lang="es-AR" sz="2800" dirty="0"/>
              <a:t>En el mercado de gas se perfecciona el esquema licitatorio de mediano plazo, libre de subsidios y con competencia</a:t>
            </a:r>
          </a:p>
          <a:p>
            <a:pPr marL="514350" indent="-514350" algn="just">
              <a:buFont typeface="+mj-lt"/>
              <a:buAutoNum type="arabicPeriod" startAt="7"/>
            </a:pPr>
            <a:r>
              <a:rPr lang="es-AR" sz="3200" dirty="0"/>
              <a:t>Sobre estos valores armar la referencia para una reforma regulatoria/tarifaria (como hacen </a:t>
            </a:r>
            <a:r>
              <a:rPr lang="es-AR" sz="3200" dirty="0" err="1"/>
              <a:t>Hancevic</a:t>
            </a:r>
            <a:r>
              <a:rPr lang="es-AR" sz="3200" dirty="0"/>
              <a:t> </a:t>
            </a:r>
            <a:r>
              <a:rPr lang="es-AR" sz="3200" i="1" dirty="0"/>
              <a:t>et al</a:t>
            </a:r>
            <a:r>
              <a:rPr lang="es-AR" sz="3200" dirty="0"/>
              <a:t>, 2022 para electricidad en México) </a:t>
            </a:r>
          </a:p>
        </p:txBody>
      </p:sp>
      <p:cxnSp>
        <p:nvCxnSpPr>
          <p:cNvPr id="4" name="Conector recto 3">
            <a:extLst>
              <a:ext uri="{FF2B5EF4-FFF2-40B4-BE49-F238E27FC236}">
                <a16:creationId xmlns:a16="http://schemas.microsoft.com/office/drawing/2014/main" id="{BFEEAEF2-A99B-4B52-9579-70F71408D1ED}"/>
              </a:ext>
            </a:extLst>
          </p:cNvPr>
          <p:cNvCxnSpPr/>
          <p:nvPr/>
        </p:nvCxnSpPr>
        <p:spPr>
          <a:xfrm>
            <a:off x="0" y="741680"/>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71334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2950BE-26AF-4EA8-9FFE-26B085246B67}"/>
              </a:ext>
            </a:extLst>
          </p:cNvPr>
          <p:cNvSpPr>
            <a:spLocks noGrp="1"/>
          </p:cNvSpPr>
          <p:nvPr>
            <p:ph type="title"/>
          </p:nvPr>
        </p:nvSpPr>
        <p:spPr>
          <a:xfrm>
            <a:off x="628650" y="18255"/>
            <a:ext cx="7886700" cy="906305"/>
          </a:xfrm>
        </p:spPr>
        <p:txBody>
          <a:bodyPr/>
          <a:lstStyle/>
          <a:p>
            <a:pPr algn="ctr"/>
            <a:r>
              <a:rPr lang="es-AR" b="1" dirty="0"/>
              <a:t>Sugerencias para la agenda 2023</a:t>
            </a:r>
            <a:endParaRPr lang="es-AR" dirty="0"/>
          </a:p>
        </p:txBody>
      </p:sp>
      <p:sp>
        <p:nvSpPr>
          <p:cNvPr id="3" name="Marcador de contenido 2">
            <a:extLst>
              <a:ext uri="{FF2B5EF4-FFF2-40B4-BE49-F238E27FC236}">
                <a16:creationId xmlns:a16="http://schemas.microsoft.com/office/drawing/2014/main" id="{0AFA50C9-335B-479F-BD66-694EF5DECD59}"/>
              </a:ext>
            </a:extLst>
          </p:cNvPr>
          <p:cNvSpPr>
            <a:spLocks noGrp="1"/>
          </p:cNvSpPr>
          <p:nvPr>
            <p:ph idx="1"/>
          </p:nvPr>
        </p:nvSpPr>
        <p:spPr>
          <a:xfrm>
            <a:off x="40640" y="924560"/>
            <a:ext cx="9052560" cy="5999480"/>
          </a:xfrm>
        </p:spPr>
        <p:txBody>
          <a:bodyPr>
            <a:normAutofit fontScale="92500" lnSpcReduction="10000"/>
          </a:bodyPr>
          <a:lstStyle/>
          <a:p>
            <a:pPr marL="514350" indent="-514350" algn="just">
              <a:buFont typeface="+mj-lt"/>
              <a:buAutoNum type="arabicPeriod" startAt="10"/>
            </a:pPr>
            <a:r>
              <a:rPr lang="es-AR" sz="3200" dirty="0"/>
              <a:t>Con los costos marginales de eficiencia nodales (que incluyen </a:t>
            </a:r>
            <a:r>
              <a:rPr lang="es-AR" sz="3200" dirty="0" err="1"/>
              <a:t>carbon</a:t>
            </a:r>
            <a:r>
              <a:rPr lang="es-AR" sz="3200" dirty="0"/>
              <a:t> </a:t>
            </a:r>
            <a:r>
              <a:rPr lang="es-AR" sz="3200" dirty="0" err="1"/>
              <a:t>pricing</a:t>
            </a:r>
            <a:r>
              <a:rPr lang="es-AR" sz="3200" dirty="0"/>
              <a:t>)  dados por el mercado mayorista o simulados, empezar a simular la estructura de cargos fijos nodales (ver también Urbiztondo </a:t>
            </a:r>
            <a:r>
              <a:rPr lang="es-AR" sz="3200" i="1" dirty="0"/>
              <a:t>et al</a:t>
            </a:r>
            <a:r>
              <a:rPr lang="es-AR" sz="3200" dirty="0"/>
              <a:t>, 2020) y luego los cargos personalizados que acomoden subsidios e integren impuestos al financiamiento de la red.</a:t>
            </a:r>
          </a:p>
          <a:p>
            <a:pPr marL="514350" indent="-514350" algn="just">
              <a:buFont typeface="+mj-lt"/>
              <a:buAutoNum type="arabicPeriod" startAt="10"/>
            </a:pPr>
            <a:r>
              <a:rPr lang="es-AR" sz="3200" dirty="0"/>
              <a:t>Cubriendo o preparando el caso en que el futuro la electricidad vaya más rápido a tarificación de cargo fijo y muy bajo precio marginal y con financiamiento tributario (no volumétrico y de rentas generales). </a:t>
            </a:r>
          </a:p>
          <a:p>
            <a:pPr marL="514350" indent="-514350" algn="just">
              <a:buFont typeface="+mj-lt"/>
              <a:buAutoNum type="arabicPeriod" startAt="10"/>
            </a:pPr>
            <a:r>
              <a:rPr lang="es-AR" sz="3200" dirty="0"/>
              <a:t>Esto obliga a replantear el diseño de la RTI con un costo de capital de referencia de muy bajo nivel, comparable a los de países con </a:t>
            </a:r>
            <a:r>
              <a:rPr lang="es-AR" sz="3200" dirty="0" err="1"/>
              <a:t>investment</a:t>
            </a:r>
            <a:r>
              <a:rPr lang="es-AR" sz="3200" dirty="0"/>
              <a:t> grade de la región. Posible reforma a </a:t>
            </a:r>
            <a:r>
              <a:rPr lang="es-AR" sz="3200" dirty="0" err="1"/>
              <a:t>management</a:t>
            </a:r>
            <a:r>
              <a:rPr lang="es-AR" sz="3200" dirty="0"/>
              <a:t> </a:t>
            </a:r>
            <a:r>
              <a:rPr lang="es-AR" sz="3200" dirty="0" err="1"/>
              <a:t>contracts</a:t>
            </a:r>
            <a:r>
              <a:rPr lang="es-AR" sz="3200" dirty="0"/>
              <a:t>.</a:t>
            </a:r>
          </a:p>
        </p:txBody>
      </p:sp>
      <p:cxnSp>
        <p:nvCxnSpPr>
          <p:cNvPr id="4" name="Conector recto 3">
            <a:extLst>
              <a:ext uri="{FF2B5EF4-FFF2-40B4-BE49-F238E27FC236}">
                <a16:creationId xmlns:a16="http://schemas.microsoft.com/office/drawing/2014/main" id="{BFEEAEF2-A99B-4B52-9579-70F71408D1ED}"/>
              </a:ext>
            </a:extLst>
          </p:cNvPr>
          <p:cNvCxnSpPr/>
          <p:nvPr/>
        </p:nvCxnSpPr>
        <p:spPr>
          <a:xfrm>
            <a:off x="0" y="741680"/>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0240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2950BE-26AF-4EA8-9FFE-26B085246B67}"/>
              </a:ext>
            </a:extLst>
          </p:cNvPr>
          <p:cNvSpPr>
            <a:spLocks noGrp="1"/>
          </p:cNvSpPr>
          <p:nvPr>
            <p:ph type="title"/>
          </p:nvPr>
        </p:nvSpPr>
        <p:spPr>
          <a:xfrm>
            <a:off x="628650" y="18255"/>
            <a:ext cx="7886700" cy="906305"/>
          </a:xfrm>
        </p:spPr>
        <p:txBody>
          <a:bodyPr/>
          <a:lstStyle/>
          <a:p>
            <a:pPr algn="ctr"/>
            <a:r>
              <a:rPr lang="es-AR" dirty="0"/>
              <a:t>Motivación</a:t>
            </a:r>
          </a:p>
        </p:txBody>
      </p:sp>
      <p:sp>
        <p:nvSpPr>
          <p:cNvPr id="3" name="Marcador de contenido 2">
            <a:extLst>
              <a:ext uri="{FF2B5EF4-FFF2-40B4-BE49-F238E27FC236}">
                <a16:creationId xmlns:a16="http://schemas.microsoft.com/office/drawing/2014/main" id="{0AFA50C9-335B-479F-BD66-694EF5DECD59}"/>
              </a:ext>
            </a:extLst>
          </p:cNvPr>
          <p:cNvSpPr>
            <a:spLocks noGrp="1"/>
          </p:cNvSpPr>
          <p:nvPr>
            <p:ph idx="1"/>
          </p:nvPr>
        </p:nvSpPr>
        <p:spPr>
          <a:xfrm>
            <a:off x="40640" y="736600"/>
            <a:ext cx="9052560" cy="6187440"/>
          </a:xfrm>
        </p:spPr>
        <p:txBody>
          <a:bodyPr>
            <a:normAutofit/>
          </a:bodyPr>
          <a:lstStyle/>
          <a:p>
            <a:r>
              <a:rPr lang="es-AR" sz="3200" dirty="0"/>
              <a:t>Hacer economía (en general, y de la energía en particular) con el diario del  lunes siempre es más fácil y se dice que lo que uno “hubiera hecho” en Diciembre de 2015 sería distinto. </a:t>
            </a:r>
          </a:p>
          <a:p>
            <a:pPr lvl="1"/>
            <a:r>
              <a:rPr lang="es-AR" dirty="0"/>
              <a:t>OK, pero esa no es la cuestión. </a:t>
            </a:r>
          </a:p>
          <a:p>
            <a:pPr lvl="1"/>
            <a:r>
              <a:rPr lang="es-AR" dirty="0"/>
              <a:t>Encarar 2023 haciendo “bien” 2015 va a llevar a un fracaso. En parte por que este es otro mundo. </a:t>
            </a:r>
          </a:p>
          <a:p>
            <a:pPr lvl="1"/>
            <a:r>
              <a:rPr lang="es-AR" dirty="0"/>
              <a:t>Y en parte porque lo que se cree que está “bien” en realidad, por ahí, está mal.</a:t>
            </a:r>
          </a:p>
          <a:p>
            <a:r>
              <a:rPr lang="es-AR" sz="3200" dirty="0"/>
              <a:t>La cuestión es más metodológica y de preparación a lo que uno posiblemente va a enfrentar. </a:t>
            </a:r>
          </a:p>
          <a:p>
            <a:pPr lvl="1"/>
            <a:r>
              <a:rPr lang="es-AR" dirty="0"/>
              <a:t>¿Cuál es la visión de medio/largo plazo y la adaptación a shocks en que se asienta la prospectiva que va a guiar el diseño y acción de la política energética?</a:t>
            </a:r>
          </a:p>
        </p:txBody>
      </p:sp>
      <p:cxnSp>
        <p:nvCxnSpPr>
          <p:cNvPr id="4" name="Conector recto 3">
            <a:extLst>
              <a:ext uri="{FF2B5EF4-FFF2-40B4-BE49-F238E27FC236}">
                <a16:creationId xmlns:a16="http://schemas.microsoft.com/office/drawing/2014/main" id="{BFEEAEF2-A99B-4B52-9579-70F71408D1ED}"/>
              </a:ext>
            </a:extLst>
          </p:cNvPr>
          <p:cNvCxnSpPr/>
          <p:nvPr/>
        </p:nvCxnSpPr>
        <p:spPr>
          <a:xfrm>
            <a:off x="0" y="741680"/>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47446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2950BE-26AF-4EA8-9FFE-26B085246B67}"/>
              </a:ext>
            </a:extLst>
          </p:cNvPr>
          <p:cNvSpPr>
            <a:spLocks noGrp="1"/>
          </p:cNvSpPr>
          <p:nvPr>
            <p:ph type="title"/>
          </p:nvPr>
        </p:nvSpPr>
        <p:spPr>
          <a:xfrm>
            <a:off x="628650" y="18255"/>
            <a:ext cx="7886700" cy="906305"/>
          </a:xfrm>
        </p:spPr>
        <p:txBody>
          <a:bodyPr/>
          <a:lstStyle/>
          <a:p>
            <a:pPr algn="ctr"/>
            <a:r>
              <a:rPr lang="es-AR" b="1" dirty="0"/>
              <a:t>Sugerencias para la agenda 2023</a:t>
            </a:r>
            <a:endParaRPr lang="es-AR" dirty="0"/>
          </a:p>
        </p:txBody>
      </p:sp>
      <p:sp>
        <p:nvSpPr>
          <p:cNvPr id="3" name="Marcador de contenido 2">
            <a:extLst>
              <a:ext uri="{FF2B5EF4-FFF2-40B4-BE49-F238E27FC236}">
                <a16:creationId xmlns:a16="http://schemas.microsoft.com/office/drawing/2014/main" id="{0AFA50C9-335B-479F-BD66-694EF5DECD59}"/>
              </a:ext>
            </a:extLst>
          </p:cNvPr>
          <p:cNvSpPr>
            <a:spLocks noGrp="1"/>
          </p:cNvSpPr>
          <p:nvPr>
            <p:ph idx="1"/>
          </p:nvPr>
        </p:nvSpPr>
        <p:spPr>
          <a:xfrm>
            <a:off x="40640" y="924560"/>
            <a:ext cx="9052560" cy="5999480"/>
          </a:xfrm>
        </p:spPr>
        <p:txBody>
          <a:bodyPr>
            <a:normAutofit fontScale="92500" lnSpcReduction="20000"/>
          </a:bodyPr>
          <a:lstStyle/>
          <a:p>
            <a:pPr marL="514350" indent="-514350" algn="just">
              <a:buFont typeface="+mj-lt"/>
              <a:buAutoNum type="arabicPeriod" startAt="13"/>
            </a:pPr>
            <a:r>
              <a:rPr lang="es-AR" sz="3200" dirty="0"/>
              <a:t>Hacer migrar la Tarifa Social hacia cargos fijos focalizados (segmentación eficiente, es esto) y diferenciada por regiones y estacional (verano, invierno). </a:t>
            </a:r>
          </a:p>
          <a:p>
            <a:pPr marL="514350" indent="-514350" algn="just">
              <a:buFont typeface="+mj-lt"/>
              <a:buAutoNum type="arabicPeriod" startAt="13"/>
            </a:pPr>
            <a:r>
              <a:rPr lang="es-AR" sz="3200" dirty="0"/>
              <a:t>Revisar acceso y coordinar la TS con políticas de eficiencia energética, por la presunción de que muchas de estas tienen un sesgo </a:t>
            </a:r>
            <a:r>
              <a:rPr lang="es-AR" sz="3200" dirty="0" err="1"/>
              <a:t>pro-rico</a:t>
            </a:r>
            <a:r>
              <a:rPr lang="es-AR" sz="3200" dirty="0"/>
              <a:t> y con efectos que chocan con un </a:t>
            </a:r>
            <a:r>
              <a:rPr lang="es-AR" sz="3200" dirty="0" err="1"/>
              <a:t>carbon</a:t>
            </a:r>
            <a:r>
              <a:rPr lang="es-AR" sz="3200" dirty="0"/>
              <a:t> </a:t>
            </a:r>
            <a:r>
              <a:rPr lang="es-AR" sz="3200" dirty="0" err="1"/>
              <a:t>pricing</a:t>
            </a:r>
            <a:r>
              <a:rPr lang="es-AR" sz="3200" dirty="0"/>
              <a:t> eficiente.</a:t>
            </a:r>
          </a:p>
          <a:p>
            <a:pPr marL="514350" indent="-514350" algn="just">
              <a:buFont typeface="+mj-lt"/>
              <a:buAutoNum type="arabicPeriod" startAt="13"/>
            </a:pPr>
            <a:r>
              <a:rPr lang="es-AR" sz="3200" b="1" u="sng" dirty="0"/>
              <a:t>No</a:t>
            </a:r>
            <a:r>
              <a:rPr lang="es-AR" sz="3200" dirty="0"/>
              <a:t> integrar las tarifas sociales de gas y electricidad en un ingreso básico universal (UBI) por razones de necesaria flexibilidad a futuro, de economía política y de distorsiones en el mercado laboral.</a:t>
            </a:r>
          </a:p>
          <a:p>
            <a:pPr marL="514350" indent="-514350" algn="just">
              <a:buFont typeface="+mj-lt"/>
              <a:buAutoNum type="arabicPeriod" startAt="13"/>
            </a:pPr>
            <a:r>
              <a:rPr lang="es-AR" sz="3200" dirty="0"/>
              <a:t>Coordinar una reforma federal de los impuestos y cargos a la energía eléctrica que coparticipe el financiamiento de las inversiones de infraestructura para la transición eléctrica (Navajas, 2018).</a:t>
            </a:r>
            <a:endParaRPr lang="es-AR" dirty="0"/>
          </a:p>
        </p:txBody>
      </p:sp>
      <p:cxnSp>
        <p:nvCxnSpPr>
          <p:cNvPr id="4" name="Conector recto 3">
            <a:extLst>
              <a:ext uri="{FF2B5EF4-FFF2-40B4-BE49-F238E27FC236}">
                <a16:creationId xmlns:a16="http://schemas.microsoft.com/office/drawing/2014/main" id="{BFEEAEF2-A99B-4B52-9579-70F71408D1ED}"/>
              </a:ext>
            </a:extLst>
          </p:cNvPr>
          <p:cNvCxnSpPr/>
          <p:nvPr/>
        </p:nvCxnSpPr>
        <p:spPr>
          <a:xfrm>
            <a:off x="0" y="736600"/>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63307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94B3F5-5F57-4314-9C12-8D5A23D7993A}"/>
              </a:ext>
            </a:extLst>
          </p:cNvPr>
          <p:cNvSpPr>
            <a:spLocks noGrp="1"/>
          </p:cNvSpPr>
          <p:nvPr>
            <p:ph type="title"/>
          </p:nvPr>
        </p:nvSpPr>
        <p:spPr>
          <a:xfrm>
            <a:off x="628650" y="90807"/>
            <a:ext cx="7886700" cy="655952"/>
          </a:xfrm>
        </p:spPr>
        <p:txBody>
          <a:bodyPr>
            <a:normAutofit fontScale="90000"/>
          </a:bodyPr>
          <a:lstStyle/>
          <a:p>
            <a:pPr algn="ctr"/>
            <a:r>
              <a:rPr lang="es-AR" dirty="0"/>
              <a:t>Referencias</a:t>
            </a:r>
          </a:p>
        </p:txBody>
      </p:sp>
      <p:sp>
        <p:nvSpPr>
          <p:cNvPr id="3" name="Marcador de contenido 2">
            <a:extLst>
              <a:ext uri="{FF2B5EF4-FFF2-40B4-BE49-F238E27FC236}">
                <a16:creationId xmlns:a16="http://schemas.microsoft.com/office/drawing/2014/main" id="{16930BD9-C731-4D1C-B687-E73A40F455A9}"/>
              </a:ext>
            </a:extLst>
          </p:cNvPr>
          <p:cNvSpPr>
            <a:spLocks noGrp="1"/>
          </p:cNvSpPr>
          <p:nvPr>
            <p:ph idx="1"/>
          </p:nvPr>
        </p:nvSpPr>
        <p:spPr>
          <a:xfrm>
            <a:off x="0" y="1056640"/>
            <a:ext cx="9144000" cy="5857240"/>
          </a:xfrm>
        </p:spPr>
        <p:txBody>
          <a:bodyPr>
            <a:normAutofit fontScale="40000" lnSpcReduction="20000"/>
          </a:bodyPr>
          <a:lstStyle/>
          <a:p>
            <a:r>
              <a:rPr lang="en-US" sz="5600" spc="-15" dirty="0" err="1">
                <a:effectLst/>
                <a:ea typeface="Times New Roman" panose="02020603050405020304" pitchFamily="18" charset="0"/>
                <a:cs typeface="Times New Roman" panose="02020603050405020304" pitchFamily="18" charset="0"/>
              </a:rPr>
              <a:t>Chisari</a:t>
            </a:r>
            <a:r>
              <a:rPr lang="en-US" sz="5600" spc="-15" dirty="0">
                <a:effectLst/>
                <a:ea typeface="Times New Roman" panose="02020603050405020304" pitchFamily="18" charset="0"/>
                <a:cs typeface="Times New Roman" panose="02020603050405020304" pitchFamily="18" charset="0"/>
              </a:rPr>
              <a:t> O. and F. Navajas .1990. "Environmental Resources, Public Inputs and Fiscal Constraints", in J. Dixon (ed.) Economics of Natural Resources and the Environment, </a:t>
            </a:r>
            <a:r>
              <a:rPr lang="en-US" sz="5600" i="1" spc="-15" dirty="0" err="1">
                <a:effectLst/>
                <a:ea typeface="Times New Roman" panose="02020603050405020304" pitchFamily="18" charset="0"/>
                <a:cs typeface="Times New Roman" panose="02020603050405020304" pitchFamily="18" charset="0"/>
              </a:rPr>
              <a:t>Revista</a:t>
            </a:r>
            <a:r>
              <a:rPr lang="en-US" sz="5600" i="1" spc="-15" dirty="0">
                <a:effectLst/>
                <a:ea typeface="Times New Roman" panose="02020603050405020304" pitchFamily="18" charset="0"/>
                <a:cs typeface="Times New Roman" panose="02020603050405020304" pitchFamily="18" charset="0"/>
              </a:rPr>
              <a:t> de </a:t>
            </a:r>
            <a:r>
              <a:rPr lang="en-US" sz="5600" i="1" spc="-15" dirty="0" err="1">
                <a:effectLst/>
                <a:ea typeface="Times New Roman" panose="02020603050405020304" pitchFamily="18" charset="0"/>
                <a:cs typeface="Times New Roman" panose="02020603050405020304" pitchFamily="18" charset="0"/>
              </a:rPr>
              <a:t>Análisis</a:t>
            </a:r>
            <a:r>
              <a:rPr lang="en-US" sz="5600" i="1" spc="-15" dirty="0">
                <a:effectLst/>
                <a:ea typeface="Times New Roman" panose="02020603050405020304" pitchFamily="18" charset="0"/>
                <a:cs typeface="Times New Roman" panose="02020603050405020304" pitchFamily="18" charset="0"/>
              </a:rPr>
              <a:t> </a:t>
            </a:r>
            <a:r>
              <a:rPr lang="en-US" sz="5600" i="1" spc="-15" dirty="0" err="1">
                <a:effectLst/>
                <a:ea typeface="Times New Roman" panose="02020603050405020304" pitchFamily="18" charset="0"/>
                <a:cs typeface="Times New Roman" panose="02020603050405020304" pitchFamily="18" charset="0"/>
              </a:rPr>
              <a:t>Económico</a:t>
            </a:r>
            <a:r>
              <a:rPr lang="en-US" sz="5600" spc="-15" dirty="0">
                <a:effectLst/>
                <a:ea typeface="Times New Roman" panose="02020603050405020304" pitchFamily="18" charset="0"/>
                <a:cs typeface="Times New Roman" panose="02020603050405020304" pitchFamily="18" charset="0"/>
              </a:rPr>
              <a:t>, Vol. 5, Nº2, November</a:t>
            </a:r>
            <a:endParaRPr lang="es-AR" sz="5600" dirty="0"/>
          </a:p>
          <a:p>
            <a:r>
              <a:rPr lang="en-US" sz="5600" dirty="0">
                <a:effectLst/>
                <a:ea typeface="Calibri" panose="020F0502020204030204" pitchFamily="34" charset="0"/>
                <a:cs typeface="Times New Roman" panose="02020603050405020304" pitchFamily="18" charset="0"/>
              </a:rPr>
              <a:t>Giuliano F., M. Lugo, A. </a:t>
            </a:r>
            <a:r>
              <a:rPr lang="en-US" sz="5600" dirty="0" err="1">
                <a:effectLst/>
                <a:ea typeface="Calibri" panose="020F0502020204030204" pitchFamily="34" charset="0"/>
                <a:cs typeface="Times New Roman" panose="02020603050405020304" pitchFamily="18" charset="0"/>
              </a:rPr>
              <a:t>Masut</a:t>
            </a:r>
            <a:r>
              <a:rPr lang="en-US" sz="5600" dirty="0">
                <a:effectLst/>
                <a:ea typeface="Calibri" panose="020F0502020204030204" pitchFamily="34" charset="0"/>
                <a:cs typeface="Times New Roman" panose="02020603050405020304" pitchFamily="18" charset="0"/>
              </a:rPr>
              <a:t> and J. Puig. 2020. “Distributional effects of reducing energy subsidies: Evidence from recent policy reform in Argentina”, </a:t>
            </a:r>
            <a:r>
              <a:rPr lang="en-US" sz="5600" i="1" dirty="0">
                <a:effectLst/>
                <a:ea typeface="Calibri" panose="020F0502020204030204" pitchFamily="34" charset="0"/>
                <a:cs typeface="Times New Roman" panose="02020603050405020304" pitchFamily="18" charset="0"/>
              </a:rPr>
              <a:t>Energy Economics</a:t>
            </a:r>
            <a:r>
              <a:rPr lang="en-US" sz="5600" dirty="0">
                <a:effectLst/>
                <a:ea typeface="Calibri" panose="020F0502020204030204" pitchFamily="34" charset="0"/>
                <a:cs typeface="Times New Roman" panose="02020603050405020304" pitchFamily="18" charset="0"/>
              </a:rPr>
              <a:t>, 92 .</a:t>
            </a:r>
            <a:endParaRPr lang="es-AR" sz="5600" dirty="0"/>
          </a:p>
          <a:p>
            <a:r>
              <a:rPr lang="es-AR" sz="5600" dirty="0"/>
              <a:t>Hepburn C., B. </a:t>
            </a:r>
            <a:r>
              <a:rPr lang="es-AR" sz="5600" dirty="0" err="1"/>
              <a:t>O’Callaghan</a:t>
            </a:r>
            <a:r>
              <a:rPr lang="es-AR" sz="5600" dirty="0"/>
              <a:t>, N. Stern, J. Stiglitz and D. </a:t>
            </a:r>
            <a:r>
              <a:rPr lang="es-AR" sz="5600" dirty="0" err="1"/>
              <a:t>Zenghelis</a:t>
            </a:r>
            <a:r>
              <a:rPr lang="es-AR" sz="5600" dirty="0"/>
              <a:t> .2020., “Will COVID-19 fiscal </a:t>
            </a:r>
            <a:r>
              <a:rPr lang="es-AR" sz="5600" dirty="0" err="1"/>
              <a:t>recovery</a:t>
            </a:r>
            <a:r>
              <a:rPr lang="es-AR" sz="5600" dirty="0"/>
              <a:t> </a:t>
            </a:r>
            <a:r>
              <a:rPr lang="es-AR" sz="5600" dirty="0" err="1"/>
              <a:t>packages</a:t>
            </a:r>
            <a:r>
              <a:rPr lang="es-AR" sz="5600" dirty="0"/>
              <a:t> </a:t>
            </a:r>
            <a:r>
              <a:rPr lang="es-AR" sz="5600" dirty="0" err="1"/>
              <a:t>accelerate</a:t>
            </a:r>
            <a:r>
              <a:rPr lang="es-AR" sz="5600" dirty="0"/>
              <a:t> </a:t>
            </a:r>
            <a:r>
              <a:rPr lang="es-AR" sz="5600" dirty="0" err="1"/>
              <a:t>or</a:t>
            </a:r>
            <a:r>
              <a:rPr lang="es-AR" sz="5600" dirty="0"/>
              <a:t> </a:t>
            </a:r>
            <a:r>
              <a:rPr lang="es-AR" sz="5600" dirty="0" err="1"/>
              <a:t>retard</a:t>
            </a:r>
            <a:r>
              <a:rPr lang="es-AR" sz="5600" dirty="0"/>
              <a:t> </a:t>
            </a:r>
            <a:r>
              <a:rPr lang="es-AR" sz="5600" dirty="0" err="1"/>
              <a:t>progress</a:t>
            </a:r>
            <a:r>
              <a:rPr lang="es-AR" sz="5600" dirty="0"/>
              <a:t> </a:t>
            </a:r>
            <a:r>
              <a:rPr lang="es-AR" sz="5600" dirty="0" err="1"/>
              <a:t>on</a:t>
            </a:r>
            <a:r>
              <a:rPr lang="es-AR" sz="5600" dirty="0"/>
              <a:t> </a:t>
            </a:r>
            <a:r>
              <a:rPr lang="es-AR" sz="5600" dirty="0" err="1"/>
              <a:t>climate</a:t>
            </a:r>
            <a:r>
              <a:rPr lang="es-AR" sz="5600" dirty="0"/>
              <a:t> </a:t>
            </a:r>
            <a:r>
              <a:rPr lang="es-AR" sz="5600" dirty="0" err="1"/>
              <a:t>change</a:t>
            </a:r>
            <a:r>
              <a:rPr lang="es-AR" sz="5600" dirty="0"/>
              <a:t>?” </a:t>
            </a:r>
            <a:r>
              <a:rPr lang="es-AR" sz="5600" i="1" dirty="0"/>
              <a:t>Oxford </a:t>
            </a:r>
            <a:r>
              <a:rPr lang="es-AR" sz="5600" i="1" dirty="0" err="1"/>
              <a:t>Review</a:t>
            </a:r>
            <a:r>
              <a:rPr lang="es-AR" sz="5600" i="1" dirty="0"/>
              <a:t> </a:t>
            </a:r>
            <a:r>
              <a:rPr lang="es-AR" sz="5600" i="1" dirty="0" err="1"/>
              <a:t>of</a:t>
            </a:r>
            <a:r>
              <a:rPr lang="es-AR" sz="5600" i="1" dirty="0"/>
              <a:t> </a:t>
            </a:r>
            <a:r>
              <a:rPr lang="es-AR" sz="5600" i="1" dirty="0" err="1"/>
              <a:t>Economic</a:t>
            </a:r>
            <a:r>
              <a:rPr lang="es-AR" sz="5600" i="1" dirty="0"/>
              <a:t> </a:t>
            </a:r>
            <a:r>
              <a:rPr lang="es-AR" sz="5600" i="1" dirty="0" err="1"/>
              <a:t>Policy</a:t>
            </a:r>
            <a:r>
              <a:rPr lang="es-AR" sz="5600" dirty="0"/>
              <a:t> 36(S1) </a:t>
            </a:r>
          </a:p>
          <a:p>
            <a:r>
              <a:rPr lang="en-GB" sz="5600" dirty="0" err="1">
                <a:solidFill>
                  <a:srgbClr val="000000"/>
                </a:solidFill>
                <a:effectLst/>
                <a:ea typeface="Calibri" panose="020F0502020204030204" pitchFamily="34" charset="0"/>
                <a:cs typeface="Times New Roman" panose="02020603050405020304" pitchFamily="18" charset="0"/>
              </a:rPr>
              <a:t>Hancevic</a:t>
            </a:r>
            <a:r>
              <a:rPr lang="en-GB" sz="5600" dirty="0">
                <a:solidFill>
                  <a:srgbClr val="000000"/>
                </a:solidFill>
                <a:effectLst/>
                <a:ea typeface="Calibri" panose="020F0502020204030204" pitchFamily="34" charset="0"/>
                <a:cs typeface="Times New Roman" panose="02020603050405020304" pitchFamily="18" charset="0"/>
              </a:rPr>
              <a:t> P., H. </a:t>
            </a:r>
            <a:r>
              <a:rPr lang="en-GB" sz="5600" dirty="0" err="1">
                <a:solidFill>
                  <a:srgbClr val="000000"/>
                </a:solidFill>
                <a:effectLst/>
                <a:ea typeface="Calibri" panose="020F0502020204030204" pitchFamily="34" charset="0"/>
                <a:cs typeface="Times New Roman" panose="02020603050405020304" pitchFamily="18" charset="0"/>
              </a:rPr>
              <a:t>Nuñez</a:t>
            </a:r>
            <a:r>
              <a:rPr lang="en-GB" sz="5600" dirty="0">
                <a:solidFill>
                  <a:srgbClr val="000000"/>
                </a:solidFill>
                <a:effectLst/>
                <a:ea typeface="Calibri" panose="020F0502020204030204" pitchFamily="34" charset="0"/>
                <a:cs typeface="Times New Roman" panose="02020603050405020304" pitchFamily="18" charset="0"/>
              </a:rPr>
              <a:t> and J. </a:t>
            </a:r>
            <a:r>
              <a:rPr lang="en-GB" sz="5600" dirty="0" err="1">
                <a:solidFill>
                  <a:srgbClr val="000000"/>
                </a:solidFill>
                <a:effectLst/>
                <a:ea typeface="Calibri" panose="020F0502020204030204" pitchFamily="34" charset="0"/>
                <a:cs typeface="Times New Roman" panose="02020603050405020304" pitchFamily="18" charset="0"/>
              </a:rPr>
              <a:t>Rosellon</a:t>
            </a:r>
            <a:r>
              <a:rPr lang="en-GB" sz="5600" dirty="0">
                <a:solidFill>
                  <a:srgbClr val="000000"/>
                </a:solidFill>
                <a:effectLst/>
                <a:ea typeface="Calibri" panose="020F0502020204030204" pitchFamily="34" charset="0"/>
                <a:cs typeface="Times New Roman" panose="02020603050405020304" pitchFamily="18" charset="0"/>
              </a:rPr>
              <a:t>. 2022. ”Electricity Tariff Rebalancing in Emerging Countries: The Efficiency-equity </a:t>
            </a:r>
            <a:r>
              <a:rPr lang="en-GB" sz="5600" dirty="0" err="1">
                <a:solidFill>
                  <a:srgbClr val="000000"/>
                </a:solidFill>
                <a:effectLst/>
                <a:ea typeface="Calibri" panose="020F0502020204030204" pitchFamily="34" charset="0"/>
                <a:cs typeface="Times New Roman" panose="02020603050405020304" pitchFamily="18" charset="0"/>
              </a:rPr>
              <a:t>Tradeoff</a:t>
            </a:r>
            <a:r>
              <a:rPr lang="en-GB" sz="5600" dirty="0">
                <a:solidFill>
                  <a:srgbClr val="000000"/>
                </a:solidFill>
                <a:effectLst/>
                <a:ea typeface="Calibri" panose="020F0502020204030204" pitchFamily="34" charset="0"/>
                <a:cs typeface="Times New Roman" panose="02020603050405020304" pitchFamily="18" charset="0"/>
              </a:rPr>
              <a:t> and Its Impact on Photovoltaic Distributed Generation”, </a:t>
            </a:r>
            <a:r>
              <a:rPr lang="en-GB" sz="5600" i="1" dirty="0">
                <a:solidFill>
                  <a:srgbClr val="000000"/>
                </a:solidFill>
                <a:effectLst/>
                <a:ea typeface="Calibri" panose="020F0502020204030204" pitchFamily="34" charset="0"/>
                <a:cs typeface="Times New Roman" panose="02020603050405020304" pitchFamily="18" charset="0"/>
              </a:rPr>
              <a:t>The Energy Journal</a:t>
            </a:r>
            <a:r>
              <a:rPr lang="en-GB" sz="5600" dirty="0">
                <a:solidFill>
                  <a:srgbClr val="000000"/>
                </a:solidFill>
                <a:effectLst/>
                <a:ea typeface="Calibri" panose="020F0502020204030204" pitchFamily="34" charset="0"/>
                <a:cs typeface="Times New Roman" panose="02020603050405020304" pitchFamily="18" charset="0"/>
              </a:rPr>
              <a:t>, Vol. 43, No. 4.</a:t>
            </a:r>
            <a:endParaRPr lang="es-AR" sz="5600" dirty="0">
              <a:effectLst/>
              <a:ea typeface="Calibri" panose="020F0502020204030204" pitchFamily="34" charset="0"/>
              <a:cs typeface="Times New Roman" panose="02020603050405020304" pitchFamily="18" charset="0"/>
            </a:endParaRPr>
          </a:p>
          <a:p>
            <a:r>
              <a:rPr lang="en-GB" sz="5600" dirty="0">
                <a:effectLst/>
                <a:ea typeface="Calibri" panose="020F0502020204030204" pitchFamily="34" charset="0"/>
                <a:cs typeface="Times New Roman" panose="02020603050405020304" pitchFamily="18" charset="0"/>
              </a:rPr>
              <a:t>Metcalf, Gilbert E. 2019. "On the Economics of a Carbon Tax for the United States." </a:t>
            </a:r>
            <a:r>
              <a:rPr lang="en-GB" sz="5600" i="1" dirty="0">
                <a:effectLst/>
                <a:ea typeface="Calibri" panose="020F0502020204030204" pitchFamily="34" charset="0"/>
                <a:cs typeface="Times New Roman" panose="02020603050405020304" pitchFamily="18" charset="0"/>
              </a:rPr>
              <a:t>Brookings Papers on Economic Activity</a:t>
            </a:r>
            <a:r>
              <a:rPr lang="en-GB" sz="5600" dirty="0">
                <a:effectLst/>
                <a:ea typeface="Calibri" panose="020F0502020204030204" pitchFamily="34" charset="0"/>
                <a:cs typeface="Times New Roman" panose="02020603050405020304" pitchFamily="18" charset="0"/>
              </a:rPr>
              <a:t>, (Spring), 405-458.</a:t>
            </a:r>
            <a:endParaRPr lang="es-AR" sz="5600" dirty="0">
              <a:effectLst/>
              <a:ea typeface="Calibri" panose="020F0502020204030204" pitchFamily="34" charset="0"/>
              <a:cs typeface="Times New Roman" panose="02020603050405020304" pitchFamily="18" charset="0"/>
            </a:endParaRPr>
          </a:p>
          <a:p>
            <a:r>
              <a:rPr lang="es-AR" sz="5600" dirty="0"/>
              <a:t>Navajas F. 2008 (editor), J. Alejo, W. Cont, P. </a:t>
            </a:r>
            <a:r>
              <a:rPr lang="es-AR" sz="5600" dirty="0" err="1"/>
              <a:t>Hancevic</a:t>
            </a:r>
            <a:r>
              <a:rPr lang="es-AR" sz="5600" dirty="0"/>
              <a:t>, M. </a:t>
            </a:r>
            <a:r>
              <a:rPr lang="es-AR" sz="5600" dirty="0" err="1"/>
              <a:t>Marchioni</a:t>
            </a:r>
            <a:r>
              <a:rPr lang="es-AR" sz="5600" dirty="0"/>
              <a:t>, W. Sosas Escudero y S. Urbiztondo, </a:t>
            </a:r>
            <a:r>
              <a:rPr lang="es-AR" sz="5600" i="1" dirty="0"/>
              <a:t>La tarifa social en los sectores de infraestructura en la Argentina, </a:t>
            </a:r>
            <a:r>
              <a:rPr lang="es-AR" sz="5600" dirty="0"/>
              <a:t> Buenos Aires: Ed. TEMAS. </a:t>
            </a:r>
          </a:p>
          <a:p>
            <a:r>
              <a:rPr lang="es-AR" sz="5600" dirty="0"/>
              <a:t>Navajas F. 2010. “Infraestructura y energía en la Argentina: Diagnósticos, desafíos y Opciones”, Documento de Trabajo de FIEL N°105, </a:t>
            </a:r>
            <a:r>
              <a:rPr lang="es-AR" sz="5600" dirty="0">
                <a:hlinkClick r:id="rId2"/>
              </a:rPr>
              <a:t>http://www.fiel.org/publicaciones/Documentos/DOCTRAB105.pdf</a:t>
            </a:r>
            <a:r>
              <a:rPr lang="es-AR" sz="5600" dirty="0"/>
              <a:t>   </a:t>
            </a:r>
          </a:p>
          <a:p>
            <a:endParaRPr lang="es-AR" dirty="0"/>
          </a:p>
        </p:txBody>
      </p:sp>
      <p:cxnSp>
        <p:nvCxnSpPr>
          <p:cNvPr id="4" name="Conector recto 3">
            <a:extLst>
              <a:ext uri="{FF2B5EF4-FFF2-40B4-BE49-F238E27FC236}">
                <a16:creationId xmlns:a16="http://schemas.microsoft.com/office/drawing/2014/main" id="{52055F70-5D90-44F5-9F13-6AF16F9537C9}"/>
              </a:ext>
            </a:extLst>
          </p:cNvPr>
          <p:cNvCxnSpPr/>
          <p:nvPr/>
        </p:nvCxnSpPr>
        <p:spPr>
          <a:xfrm>
            <a:off x="0" y="629920"/>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23702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94B3F5-5F57-4314-9C12-8D5A23D7993A}"/>
              </a:ext>
            </a:extLst>
          </p:cNvPr>
          <p:cNvSpPr>
            <a:spLocks noGrp="1"/>
          </p:cNvSpPr>
          <p:nvPr>
            <p:ph type="title"/>
          </p:nvPr>
        </p:nvSpPr>
        <p:spPr>
          <a:xfrm>
            <a:off x="628650" y="90807"/>
            <a:ext cx="7886700" cy="655952"/>
          </a:xfrm>
        </p:spPr>
        <p:txBody>
          <a:bodyPr>
            <a:normAutofit fontScale="90000"/>
          </a:bodyPr>
          <a:lstStyle/>
          <a:p>
            <a:pPr algn="ctr"/>
            <a:r>
              <a:rPr lang="es-AR" dirty="0"/>
              <a:t>Referencias</a:t>
            </a:r>
          </a:p>
        </p:txBody>
      </p:sp>
      <p:sp>
        <p:nvSpPr>
          <p:cNvPr id="3" name="Marcador de contenido 2">
            <a:extLst>
              <a:ext uri="{FF2B5EF4-FFF2-40B4-BE49-F238E27FC236}">
                <a16:creationId xmlns:a16="http://schemas.microsoft.com/office/drawing/2014/main" id="{16930BD9-C731-4D1C-B687-E73A40F455A9}"/>
              </a:ext>
            </a:extLst>
          </p:cNvPr>
          <p:cNvSpPr>
            <a:spLocks noGrp="1"/>
          </p:cNvSpPr>
          <p:nvPr>
            <p:ph idx="1"/>
          </p:nvPr>
        </p:nvSpPr>
        <p:spPr>
          <a:xfrm>
            <a:off x="0" y="629920"/>
            <a:ext cx="9144000" cy="6283960"/>
          </a:xfrm>
        </p:spPr>
        <p:txBody>
          <a:bodyPr>
            <a:normAutofit fontScale="25000" lnSpcReduction="20000"/>
          </a:bodyPr>
          <a:lstStyle/>
          <a:p>
            <a:r>
              <a:rPr lang="es-ES" sz="8800" dirty="0">
                <a:effectLst/>
                <a:ea typeface="Calibri" panose="020F0502020204030204" pitchFamily="34" charset="0"/>
                <a:cs typeface="Times New Roman" panose="02020603050405020304" pitchFamily="18" charset="0"/>
              </a:rPr>
              <a:t>Navajas F. 2015a. “Subsidios a la energía, devaluación y precios”,  en </a:t>
            </a:r>
            <a:r>
              <a:rPr lang="es-ES" sz="8800" dirty="0" err="1">
                <a:effectLst/>
                <a:ea typeface="Calibri" panose="020F0502020204030204" pitchFamily="34" charset="0"/>
                <a:cs typeface="Times New Roman" panose="02020603050405020304" pitchFamily="18" charset="0"/>
              </a:rPr>
              <a:t>Berlinski</a:t>
            </a:r>
            <a:r>
              <a:rPr lang="es-ES" sz="8800" dirty="0">
                <a:effectLst/>
                <a:ea typeface="Calibri" panose="020F0502020204030204" pitchFamily="34" charset="0"/>
                <a:cs typeface="Times New Roman" panose="02020603050405020304" pitchFamily="18" charset="0"/>
              </a:rPr>
              <a:t> J. y O. </a:t>
            </a:r>
            <a:r>
              <a:rPr lang="es-ES" sz="8800" dirty="0" err="1">
                <a:effectLst/>
                <a:ea typeface="Calibri" panose="020F0502020204030204" pitchFamily="34" charset="0"/>
                <a:cs typeface="Times New Roman" panose="02020603050405020304" pitchFamily="18" charset="0"/>
              </a:rPr>
              <a:t>Chisari</a:t>
            </a:r>
            <a:r>
              <a:rPr lang="es-ES" sz="8800" dirty="0">
                <a:effectLst/>
                <a:ea typeface="Calibri" panose="020F0502020204030204" pitchFamily="34" charset="0"/>
                <a:cs typeface="Times New Roman" panose="02020603050405020304" pitchFamily="18" charset="0"/>
              </a:rPr>
              <a:t> (</a:t>
            </a:r>
            <a:r>
              <a:rPr lang="es-ES" sz="8800" dirty="0" err="1">
                <a:effectLst/>
                <a:ea typeface="Calibri" panose="020F0502020204030204" pitchFamily="34" charset="0"/>
                <a:cs typeface="Times New Roman" panose="02020603050405020304" pitchFamily="18" charset="0"/>
              </a:rPr>
              <a:t>eds</a:t>
            </a:r>
            <a:r>
              <a:rPr lang="es-ES" sz="8800" dirty="0">
                <a:effectLst/>
                <a:ea typeface="Calibri" panose="020F0502020204030204" pitchFamily="34" charset="0"/>
                <a:cs typeface="Times New Roman" panose="02020603050405020304" pitchFamily="18" charset="0"/>
              </a:rPr>
              <a:t>) </a:t>
            </a:r>
            <a:r>
              <a:rPr lang="es-ES" sz="8800" i="1" dirty="0">
                <a:effectLst/>
                <a:ea typeface="Calibri" panose="020F0502020204030204" pitchFamily="34" charset="0"/>
                <a:cs typeface="Times New Roman" panose="02020603050405020304" pitchFamily="18" charset="0"/>
              </a:rPr>
              <a:t>Un siglo de la academia nacional de ciencias económicas</a:t>
            </a:r>
            <a:r>
              <a:rPr lang="es-ES" sz="8800" dirty="0">
                <a:effectLst/>
                <a:ea typeface="Calibri" panose="020F0502020204030204" pitchFamily="34" charset="0"/>
                <a:cs typeface="Times New Roman" panose="02020603050405020304" pitchFamily="18" charset="0"/>
              </a:rPr>
              <a:t>, Buenos Aires: EDICON  </a:t>
            </a:r>
            <a:r>
              <a:rPr lang="es-ES" sz="8800" u="sng" dirty="0">
                <a:solidFill>
                  <a:srgbClr val="0000FF"/>
                </a:solidFill>
                <a:effectLst/>
                <a:ea typeface="Calibri" panose="020F0502020204030204" pitchFamily="34" charset="0"/>
                <a:cs typeface="Times New Roman" panose="02020603050405020304" pitchFamily="18" charset="0"/>
                <a:hlinkClick r:id="rId2"/>
              </a:rPr>
              <a:t>http://www.fiel.org/publicaciones/Documentos/DOC_TRAB_1431636145020.pdf </a:t>
            </a:r>
            <a:endParaRPr lang="es-AR" sz="8800" dirty="0"/>
          </a:p>
          <a:p>
            <a:r>
              <a:rPr lang="en-US" sz="8800" dirty="0">
                <a:effectLst/>
                <a:ea typeface="Calibri" panose="020F0502020204030204" pitchFamily="34" charset="0"/>
                <a:cs typeface="Times New Roman" panose="02020603050405020304" pitchFamily="18" charset="0"/>
              </a:rPr>
              <a:t>Navajas F. 2015b. “Energy Subsidies Revisited”, </a:t>
            </a:r>
            <a:r>
              <a:rPr lang="en-US" sz="8800" u="sng" dirty="0">
                <a:solidFill>
                  <a:srgbClr val="0000FF"/>
                </a:solidFill>
                <a:effectLst/>
                <a:ea typeface="Calibri" panose="020F0502020204030204" pitchFamily="34" charset="0"/>
                <a:cs typeface="Times New Roman" panose="02020603050405020304" pitchFamily="18" charset="0"/>
                <a:hlinkClick r:id="rId3"/>
              </a:rPr>
              <a:t>http://www.fiel.org/publicaciones/Novedades/NEWS_1427393526485.pdf</a:t>
            </a:r>
            <a:endParaRPr lang="es-AR" sz="8800" dirty="0">
              <a:effectLst/>
              <a:ea typeface="Calibri" panose="020F0502020204030204" pitchFamily="34" charset="0"/>
              <a:cs typeface="Times New Roman" panose="02020603050405020304" pitchFamily="18" charset="0"/>
            </a:endParaRPr>
          </a:p>
          <a:p>
            <a:r>
              <a:rPr lang="es-AR" sz="8800" dirty="0"/>
              <a:t>Navajas F. 2016. “Captura regulatoria, ajuste tarifario y después”, Seminario de Política Económica, FCE-UBA, </a:t>
            </a:r>
            <a:r>
              <a:rPr lang="es-AR" sz="8800" dirty="0">
                <a:hlinkClick r:id="rId4"/>
              </a:rPr>
              <a:t>http://www.fiel.org/publicaciones/Novedades/NEWS_1478020430260.pdf</a:t>
            </a:r>
            <a:r>
              <a:rPr lang="es-AR" sz="8800" dirty="0"/>
              <a:t> Octubre 5.</a:t>
            </a:r>
          </a:p>
          <a:p>
            <a:r>
              <a:rPr lang="es-AR" sz="8800" dirty="0">
                <a:effectLst/>
                <a:ea typeface="Calibri" panose="020F0502020204030204" pitchFamily="34" charset="0"/>
                <a:cs typeface="Times New Roman" panose="02020603050405020304" pitchFamily="18" charset="0"/>
              </a:rPr>
              <a:t>Navajas F. 2018. “Impuestos y cargos específicos en las tarifas de los servicios de infraestructura”, Nota Técnica 1473, Banco Interamericano de Desarrollo, Agosto. </a:t>
            </a:r>
            <a:r>
              <a:rPr lang="en-US" sz="8800" u="sng" dirty="0">
                <a:solidFill>
                  <a:srgbClr val="0000FF"/>
                </a:solidFill>
                <a:effectLst/>
                <a:ea typeface="Calibri" panose="020F0502020204030204" pitchFamily="34" charset="0"/>
                <a:cs typeface="Times New Roman" panose="02020603050405020304" pitchFamily="18" charset="0"/>
                <a:hlinkClick r:id="rId5"/>
              </a:rPr>
              <a:t>https://publications.iadb.org/handle/11319/9032</a:t>
            </a:r>
            <a:endParaRPr lang="es-AR" sz="8800" u="sng" dirty="0">
              <a:ea typeface="Calibri" panose="020F0502020204030204" pitchFamily="34" charset="0"/>
              <a:cs typeface="Times New Roman" panose="02020603050405020304" pitchFamily="18" charset="0"/>
            </a:endParaRPr>
          </a:p>
          <a:p>
            <a:r>
              <a:rPr lang="es-AR" sz="8800" dirty="0">
                <a:solidFill>
                  <a:srgbClr val="000000"/>
                </a:solidFill>
                <a:effectLst/>
                <a:ea typeface="Calibri" panose="020F0502020204030204" pitchFamily="34" charset="0"/>
                <a:cs typeface="Times New Roman" panose="02020603050405020304" pitchFamily="18" charset="0"/>
              </a:rPr>
              <a:t>Navajas F., M. </a:t>
            </a:r>
            <a:r>
              <a:rPr lang="es-AR" sz="8800" dirty="0" err="1">
                <a:solidFill>
                  <a:srgbClr val="000000"/>
                </a:solidFill>
                <a:effectLst/>
                <a:ea typeface="Calibri" panose="020F0502020204030204" pitchFamily="34" charset="0"/>
                <a:cs typeface="Times New Roman" panose="02020603050405020304" pitchFamily="18" charset="0"/>
              </a:rPr>
              <a:t>Panadeiros</a:t>
            </a:r>
            <a:r>
              <a:rPr lang="es-AR" sz="8800" dirty="0">
                <a:solidFill>
                  <a:srgbClr val="000000"/>
                </a:solidFill>
                <a:effectLst/>
                <a:ea typeface="Calibri" panose="020F0502020204030204" pitchFamily="34" charset="0"/>
                <a:cs typeface="Times New Roman" panose="02020603050405020304" pitchFamily="18" charset="0"/>
              </a:rPr>
              <a:t> y O. Natale. </a:t>
            </a:r>
            <a:r>
              <a:rPr lang="en-US" sz="8800" dirty="0">
                <a:solidFill>
                  <a:srgbClr val="000000"/>
                </a:solidFill>
                <a:effectLst/>
                <a:ea typeface="Calibri" panose="020F0502020204030204" pitchFamily="34" charset="0"/>
                <a:cs typeface="Times New Roman" panose="02020603050405020304" pitchFamily="18" charset="0"/>
              </a:rPr>
              <a:t>2012, </a:t>
            </a:r>
            <a:r>
              <a:rPr lang="en-US" sz="8800" dirty="0">
                <a:solidFill>
                  <a:srgbClr val="333333"/>
                </a:solidFill>
                <a:effectLst/>
                <a:ea typeface="Calibri" panose="020F0502020204030204" pitchFamily="34" charset="0"/>
                <a:cs typeface="Times New Roman" panose="02020603050405020304" pitchFamily="18" charset="0"/>
              </a:rPr>
              <a:t>“Workable environmentally related energy taxes”, IDB Research Department Working Paper, IDB-WP-351, November 2012</a:t>
            </a:r>
          </a:p>
          <a:p>
            <a:r>
              <a:rPr lang="en-GB" sz="8800" dirty="0">
                <a:solidFill>
                  <a:srgbClr val="000000"/>
                </a:solidFill>
                <a:effectLst/>
                <a:ea typeface="Calibri" panose="020F0502020204030204" pitchFamily="34" charset="0"/>
                <a:cs typeface="Times New Roman" panose="02020603050405020304" pitchFamily="18" charset="0"/>
              </a:rPr>
              <a:t>Parry, I., S. Black and J. </a:t>
            </a:r>
            <a:r>
              <a:rPr lang="en-GB" sz="8800" dirty="0" err="1">
                <a:solidFill>
                  <a:srgbClr val="000000"/>
                </a:solidFill>
                <a:effectLst/>
                <a:ea typeface="Calibri" panose="020F0502020204030204" pitchFamily="34" charset="0"/>
                <a:cs typeface="Times New Roman" panose="02020603050405020304" pitchFamily="18" charset="0"/>
              </a:rPr>
              <a:t>Roaf</a:t>
            </a:r>
            <a:r>
              <a:rPr lang="en-GB" sz="8800" dirty="0">
                <a:solidFill>
                  <a:srgbClr val="000000"/>
                </a:solidFill>
                <a:effectLst/>
                <a:ea typeface="Calibri" panose="020F0502020204030204" pitchFamily="34" charset="0"/>
                <a:cs typeface="Times New Roman" panose="02020603050405020304" pitchFamily="18" charset="0"/>
              </a:rPr>
              <a:t>. 2021. “Proposal for an International Carbon Price Floor among Large Emitters.” IMF Staff Climate Notes 2021/001, International Monetary Fund, Washington, DC</a:t>
            </a:r>
          </a:p>
          <a:p>
            <a:pPr marL="0" marR="0">
              <a:lnSpc>
                <a:spcPct val="115000"/>
              </a:lnSpc>
              <a:spcBef>
                <a:spcPts val="0"/>
              </a:spcBef>
              <a:spcAft>
                <a:spcPts val="0"/>
              </a:spcAft>
            </a:pPr>
            <a:r>
              <a:rPr lang="en-GB" sz="8800" dirty="0" err="1">
                <a:solidFill>
                  <a:srgbClr val="000000"/>
                </a:solidFill>
                <a:ea typeface="Calibri" panose="020F0502020204030204" pitchFamily="34" charset="0"/>
                <a:cs typeface="Times New Roman" panose="02020603050405020304" pitchFamily="18" charset="0"/>
              </a:rPr>
              <a:t>Urbiztondo</a:t>
            </a:r>
            <a:r>
              <a:rPr lang="en-GB" sz="8800" dirty="0">
                <a:solidFill>
                  <a:srgbClr val="000000"/>
                </a:solidFill>
                <a:ea typeface="Calibri" panose="020F0502020204030204" pitchFamily="34" charset="0"/>
                <a:cs typeface="Times New Roman" panose="02020603050405020304" pitchFamily="18" charset="0"/>
              </a:rPr>
              <a:t> S., D. </a:t>
            </a:r>
            <a:r>
              <a:rPr lang="en-GB" sz="8800" dirty="0" err="1">
                <a:solidFill>
                  <a:srgbClr val="000000"/>
                </a:solidFill>
                <a:ea typeface="Calibri" panose="020F0502020204030204" pitchFamily="34" charset="0"/>
                <a:cs typeface="Times New Roman" panose="02020603050405020304" pitchFamily="18" charset="0"/>
              </a:rPr>
              <a:t>Barril</a:t>
            </a:r>
            <a:r>
              <a:rPr lang="en-GB" sz="8800" dirty="0">
                <a:solidFill>
                  <a:srgbClr val="000000"/>
                </a:solidFill>
                <a:ea typeface="Calibri" panose="020F0502020204030204" pitchFamily="34" charset="0"/>
                <a:cs typeface="Times New Roman" panose="02020603050405020304" pitchFamily="18" charset="0"/>
              </a:rPr>
              <a:t> y F. Navajas 2020. </a:t>
            </a:r>
            <a:r>
              <a:rPr lang="en-US" sz="8800" dirty="0"/>
              <a:t>“Regulation of Public Utilities of the Future in LATAM &amp; Caribbean: The </a:t>
            </a:r>
            <a:r>
              <a:rPr lang="en-US" sz="8800" dirty="0" err="1"/>
              <a:t>argentine</a:t>
            </a:r>
            <a:r>
              <a:rPr lang="en-US" sz="8800" dirty="0"/>
              <a:t> electricity sector”, Technical Note 1814, BID. </a:t>
            </a:r>
            <a:endParaRPr lang="es-AR" sz="8800" dirty="0">
              <a:effectLst/>
              <a:ea typeface="Calibri" panose="020F0502020204030204" pitchFamily="34" charset="0"/>
              <a:cs typeface="Times New Roman" panose="02020603050405020304" pitchFamily="18" charset="0"/>
            </a:endParaRPr>
          </a:p>
          <a:p>
            <a:endParaRPr lang="es-AR" dirty="0"/>
          </a:p>
        </p:txBody>
      </p:sp>
      <p:cxnSp>
        <p:nvCxnSpPr>
          <p:cNvPr id="4" name="Conector recto 3">
            <a:extLst>
              <a:ext uri="{FF2B5EF4-FFF2-40B4-BE49-F238E27FC236}">
                <a16:creationId xmlns:a16="http://schemas.microsoft.com/office/drawing/2014/main" id="{52055F70-5D90-44F5-9F13-6AF16F9537C9}"/>
              </a:ext>
            </a:extLst>
          </p:cNvPr>
          <p:cNvCxnSpPr/>
          <p:nvPr/>
        </p:nvCxnSpPr>
        <p:spPr>
          <a:xfrm>
            <a:off x="0" y="629920"/>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4794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2950BE-26AF-4EA8-9FFE-26B085246B67}"/>
              </a:ext>
            </a:extLst>
          </p:cNvPr>
          <p:cNvSpPr>
            <a:spLocks noGrp="1"/>
          </p:cNvSpPr>
          <p:nvPr>
            <p:ph type="title"/>
          </p:nvPr>
        </p:nvSpPr>
        <p:spPr>
          <a:xfrm>
            <a:off x="628650" y="18255"/>
            <a:ext cx="7886700" cy="906305"/>
          </a:xfrm>
        </p:spPr>
        <p:txBody>
          <a:bodyPr/>
          <a:lstStyle/>
          <a:p>
            <a:pPr algn="ctr"/>
            <a:r>
              <a:rPr lang="es-AR" dirty="0"/>
              <a:t>Motivación</a:t>
            </a:r>
          </a:p>
        </p:txBody>
      </p:sp>
      <p:sp>
        <p:nvSpPr>
          <p:cNvPr id="3" name="Marcador de contenido 2">
            <a:extLst>
              <a:ext uri="{FF2B5EF4-FFF2-40B4-BE49-F238E27FC236}">
                <a16:creationId xmlns:a16="http://schemas.microsoft.com/office/drawing/2014/main" id="{0AFA50C9-335B-479F-BD66-694EF5DECD59}"/>
              </a:ext>
            </a:extLst>
          </p:cNvPr>
          <p:cNvSpPr>
            <a:spLocks noGrp="1"/>
          </p:cNvSpPr>
          <p:nvPr>
            <p:ph idx="1"/>
          </p:nvPr>
        </p:nvSpPr>
        <p:spPr>
          <a:xfrm>
            <a:off x="40640" y="741680"/>
            <a:ext cx="9052560" cy="6187440"/>
          </a:xfrm>
        </p:spPr>
        <p:txBody>
          <a:bodyPr>
            <a:normAutofit fontScale="92500" lnSpcReduction="20000"/>
          </a:bodyPr>
          <a:lstStyle/>
          <a:p>
            <a:r>
              <a:rPr lang="es-AR" dirty="0"/>
              <a:t>Entre 2004 y 2015 se generó una masa crítica de pensamiento (un “</a:t>
            </a:r>
            <a:r>
              <a:rPr lang="es-AR" dirty="0" err="1"/>
              <a:t>common</a:t>
            </a:r>
            <a:r>
              <a:rPr lang="es-AR" dirty="0"/>
              <a:t> pool”) frente al esquema intervencionista post 2002, a través de varios seminarios y reuniones (CARI, IAE-Mosconi, UCES, </a:t>
            </a:r>
            <a:r>
              <a:rPr lang="es-AR" dirty="0" err="1"/>
              <a:t>etc</a:t>
            </a:r>
            <a:r>
              <a:rPr lang="es-AR" dirty="0"/>
              <a:t>) y de grupos (ex Secretarios).</a:t>
            </a:r>
          </a:p>
          <a:p>
            <a:pPr lvl="1"/>
            <a:r>
              <a:rPr lang="es-AR" dirty="0"/>
              <a:t>Mis aportes a ese “pool” (Navajas 2008, 2010 y 2015a) fueron entre otros sobre tarifa social, consistencia de corto y largo plazo sectorial y la relación entre subsidios, devaluación e inflación.</a:t>
            </a:r>
          </a:p>
          <a:p>
            <a:r>
              <a:rPr lang="es-AR" dirty="0"/>
              <a:t>En 2016 este pool/ámbito de reflexión abierta y prospectiva se desinfló y su influencia en la política energética fue relativa(mente poca). Vino algo muy distinto e inicialmente susceptible de ser sospechado de “captura regulatoria” (Navajas, 2016) </a:t>
            </a:r>
          </a:p>
          <a:p>
            <a:r>
              <a:rPr lang="es-AR" dirty="0"/>
              <a:t>Pero gracias a Dios (más bien a los errores) volvió el modelo anterior en 2019 !! Viene otro ciclo de reflexión ! Pero ahora con otros elementos estructurales  dados por la aceleración al cambio climático y por la </a:t>
            </a:r>
            <a:r>
              <a:rPr lang="es-AR" dirty="0" err="1"/>
              <a:t>pospandemia</a:t>
            </a:r>
            <a:r>
              <a:rPr lang="es-AR" dirty="0"/>
              <a:t>. </a:t>
            </a:r>
          </a:p>
          <a:p>
            <a:pPr lvl="1"/>
            <a:r>
              <a:rPr lang="es-AR" sz="2600" dirty="0"/>
              <a:t>¿Cómo hay que encararlo? ¿Qué hay que entender estructuralmente? ¿Cuáles son los grandes temas que deben organizar la salida? ¿Se podrá armar un esquema consistente y sostenible? ¿O volverá a haber captura?   </a:t>
            </a:r>
          </a:p>
        </p:txBody>
      </p:sp>
      <p:cxnSp>
        <p:nvCxnSpPr>
          <p:cNvPr id="4" name="Conector recto 3">
            <a:extLst>
              <a:ext uri="{FF2B5EF4-FFF2-40B4-BE49-F238E27FC236}">
                <a16:creationId xmlns:a16="http://schemas.microsoft.com/office/drawing/2014/main" id="{25DC10D6-123E-408A-BCC2-AEBE48216313}"/>
              </a:ext>
            </a:extLst>
          </p:cNvPr>
          <p:cNvCxnSpPr/>
          <p:nvPr/>
        </p:nvCxnSpPr>
        <p:spPr>
          <a:xfrm>
            <a:off x="0" y="716280"/>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5361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2950BE-26AF-4EA8-9FFE-26B085246B67}"/>
              </a:ext>
            </a:extLst>
          </p:cNvPr>
          <p:cNvSpPr>
            <a:spLocks noGrp="1"/>
          </p:cNvSpPr>
          <p:nvPr>
            <p:ph type="title"/>
          </p:nvPr>
        </p:nvSpPr>
        <p:spPr>
          <a:xfrm>
            <a:off x="628650" y="18255"/>
            <a:ext cx="7886700" cy="906305"/>
          </a:xfrm>
        </p:spPr>
        <p:txBody>
          <a:bodyPr/>
          <a:lstStyle/>
          <a:p>
            <a:pPr algn="ctr"/>
            <a:r>
              <a:rPr lang="es-AR" dirty="0"/>
              <a:t>Planteo</a:t>
            </a:r>
          </a:p>
        </p:txBody>
      </p:sp>
      <p:sp>
        <p:nvSpPr>
          <p:cNvPr id="3" name="Marcador de contenido 2">
            <a:extLst>
              <a:ext uri="{FF2B5EF4-FFF2-40B4-BE49-F238E27FC236}">
                <a16:creationId xmlns:a16="http://schemas.microsoft.com/office/drawing/2014/main" id="{0AFA50C9-335B-479F-BD66-694EF5DECD59}"/>
              </a:ext>
            </a:extLst>
          </p:cNvPr>
          <p:cNvSpPr>
            <a:spLocks noGrp="1"/>
          </p:cNvSpPr>
          <p:nvPr>
            <p:ph idx="1"/>
          </p:nvPr>
        </p:nvSpPr>
        <p:spPr>
          <a:xfrm>
            <a:off x="40640" y="736600"/>
            <a:ext cx="9052560" cy="6187440"/>
          </a:xfrm>
        </p:spPr>
        <p:txBody>
          <a:bodyPr>
            <a:normAutofit/>
          </a:bodyPr>
          <a:lstStyle/>
          <a:p>
            <a:r>
              <a:rPr lang="es-AR" sz="3200" dirty="0"/>
              <a:t>Voy a revisar, modestamente, qué podemos decir hoy, prospectivamente hacia 2023, en sólo </a:t>
            </a:r>
            <a:r>
              <a:rPr lang="es-AR" sz="3200" u="sng" dirty="0"/>
              <a:t>dos planos </a:t>
            </a:r>
            <a:r>
              <a:rPr lang="es-AR" sz="3200" dirty="0"/>
              <a:t>temáticos centrales, por razones de tiempo y espacio en esta presentación.</a:t>
            </a:r>
          </a:p>
          <a:p>
            <a:pPr marL="457200" lvl="1" indent="0">
              <a:buNone/>
            </a:pPr>
            <a:endParaRPr lang="es-AR" sz="2800" dirty="0"/>
          </a:p>
          <a:p>
            <a:pPr marL="571500" indent="-571500">
              <a:buFont typeface="+mj-lt"/>
              <a:buAutoNum type="romanUcPeriod"/>
            </a:pPr>
            <a:r>
              <a:rPr lang="es-AR" sz="3200" dirty="0"/>
              <a:t>Reforma de subsidios, tarifa social y reforma regulatoria de precios y tarifas.</a:t>
            </a:r>
          </a:p>
          <a:p>
            <a:pPr marL="571500" indent="-571500">
              <a:buFont typeface="+mj-lt"/>
              <a:buAutoNum type="romanUcPeriod"/>
            </a:pPr>
            <a:r>
              <a:rPr lang="es-AR" sz="3200" dirty="0"/>
              <a:t>Consistencia </a:t>
            </a:r>
            <a:r>
              <a:rPr lang="es-AR" sz="3200" dirty="0" err="1"/>
              <a:t>macro-energía</a:t>
            </a:r>
            <a:r>
              <a:rPr lang="es-AR" sz="3200" dirty="0"/>
              <a:t> y de corto-largo plazo. Frente a la aceleración de las presiones para coordinar la mitigación de emisiones de CO2 y frente al cambio estructural en la </a:t>
            </a:r>
            <a:r>
              <a:rPr lang="es-AR" sz="3200" dirty="0" err="1"/>
              <a:t>pospandemia</a:t>
            </a:r>
            <a:r>
              <a:rPr lang="es-AR" sz="3200" dirty="0"/>
              <a:t>. Ambos reclaman acelerar la transición eléctrica. </a:t>
            </a:r>
            <a:r>
              <a:rPr lang="es-AR" dirty="0"/>
              <a:t> </a:t>
            </a:r>
          </a:p>
        </p:txBody>
      </p:sp>
      <p:cxnSp>
        <p:nvCxnSpPr>
          <p:cNvPr id="4" name="Conector recto 3">
            <a:extLst>
              <a:ext uri="{FF2B5EF4-FFF2-40B4-BE49-F238E27FC236}">
                <a16:creationId xmlns:a16="http://schemas.microsoft.com/office/drawing/2014/main" id="{25DC10D6-123E-408A-BCC2-AEBE48216313}"/>
              </a:ext>
            </a:extLst>
          </p:cNvPr>
          <p:cNvCxnSpPr/>
          <p:nvPr/>
        </p:nvCxnSpPr>
        <p:spPr>
          <a:xfrm>
            <a:off x="0" y="716280"/>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1990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515E546-85A7-4004-8CF6-1AAC27D21189}"/>
              </a:ext>
            </a:extLst>
          </p:cNvPr>
          <p:cNvSpPr>
            <a:spLocks noGrp="1"/>
          </p:cNvSpPr>
          <p:nvPr>
            <p:ph type="title"/>
          </p:nvPr>
        </p:nvSpPr>
        <p:spPr>
          <a:xfrm>
            <a:off x="167640" y="1709739"/>
            <a:ext cx="8859520" cy="1536381"/>
          </a:xfrm>
        </p:spPr>
        <p:txBody>
          <a:bodyPr>
            <a:normAutofit/>
          </a:bodyPr>
          <a:lstStyle/>
          <a:p>
            <a:pPr algn="ctr"/>
            <a:r>
              <a:rPr lang="es-AR" sz="3600" dirty="0"/>
              <a:t>I. Tarifa social, subsidios y reforma regulatoria/tarifaria</a:t>
            </a:r>
          </a:p>
        </p:txBody>
      </p:sp>
      <p:cxnSp>
        <p:nvCxnSpPr>
          <p:cNvPr id="6" name="Conector recto 5">
            <a:extLst>
              <a:ext uri="{FF2B5EF4-FFF2-40B4-BE49-F238E27FC236}">
                <a16:creationId xmlns:a16="http://schemas.microsoft.com/office/drawing/2014/main" id="{53A50221-211C-48FA-9613-27D419DC47D5}"/>
              </a:ext>
            </a:extLst>
          </p:cNvPr>
          <p:cNvCxnSpPr/>
          <p:nvPr/>
        </p:nvCxnSpPr>
        <p:spPr>
          <a:xfrm>
            <a:off x="0" y="1209040"/>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2666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2752378" y="1397357"/>
            <a:ext cx="4105621" cy="5357689"/>
          </a:xfrm>
          <a:prstGeom prst="rect">
            <a:avLst/>
          </a:prstGeom>
          <a:noFill/>
          <a:ln w="9525">
            <a:noFill/>
            <a:miter lim="800000"/>
            <a:headEnd/>
            <a:tailEnd/>
          </a:ln>
        </p:spPr>
      </p:pic>
      <p:sp>
        <p:nvSpPr>
          <p:cNvPr id="2" name="Título 1">
            <a:extLst>
              <a:ext uri="{FF2B5EF4-FFF2-40B4-BE49-F238E27FC236}">
                <a16:creationId xmlns:a16="http://schemas.microsoft.com/office/drawing/2014/main" id="{5C18EF4F-C0F9-4463-9D8A-5E658102FA67}"/>
              </a:ext>
            </a:extLst>
          </p:cNvPr>
          <p:cNvSpPr>
            <a:spLocks noGrp="1"/>
          </p:cNvSpPr>
          <p:nvPr>
            <p:ph type="title"/>
          </p:nvPr>
        </p:nvSpPr>
        <p:spPr>
          <a:xfrm>
            <a:off x="0" y="0"/>
            <a:ext cx="9144000" cy="1325563"/>
          </a:xfrm>
        </p:spPr>
        <p:txBody>
          <a:bodyPr>
            <a:normAutofit/>
          </a:bodyPr>
          <a:lstStyle/>
          <a:p>
            <a:pPr algn="ctr"/>
            <a:r>
              <a:rPr lang="es-AR" sz="4000" dirty="0"/>
              <a:t>Vamos a necesitar un volumen 2, para 2023</a:t>
            </a:r>
          </a:p>
        </p:txBody>
      </p:sp>
      <p:cxnSp>
        <p:nvCxnSpPr>
          <p:cNvPr id="4" name="Conector recto 3">
            <a:extLst>
              <a:ext uri="{FF2B5EF4-FFF2-40B4-BE49-F238E27FC236}">
                <a16:creationId xmlns:a16="http://schemas.microsoft.com/office/drawing/2014/main" id="{F42ACF6C-2292-46A9-8CD5-BC1663BCAC2D}"/>
              </a:ext>
            </a:extLst>
          </p:cNvPr>
          <p:cNvCxnSpPr/>
          <p:nvPr/>
        </p:nvCxnSpPr>
        <p:spPr>
          <a:xfrm>
            <a:off x="0" y="1097280"/>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9756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990600"/>
          </a:xfrm>
        </p:spPr>
        <p:txBody>
          <a:bodyPr>
            <a:normAutofit fontScale="90000"/>
          </a:bodyPr>
          <a:lstStyle/>
          <a:p>
            <a:r>
              <a:rPr lang="es-AR" dirty="0"/>
              <a:t>Repensando los subsidios y la tarifa social</a:t>
            </a:r>
          </a:p>
        </p:txBody>
      </p:sp>
      <p:sp>
        <p:nvSpPr>
          <p:cNvPr id="3" name="2 Marcador de contenido"/>
          <p:cNvSpPr>
            <a:spLocks noGrp="1"/>
          </p:cNvSpPr>
          <p:nvPr>
            <p:ph idx="1"/>
          </p:nvPr>
        </p:nvSpPr>
        <p:spPr>
          <a:xfrm>
            <a:off x="0" y="914400"/>
            <a:ext cx="8991600" cy="6096000"/>
          </a:xfrm>
        </p:spPr>
        <p:txBody>
          <a:bodyPr>
            <a:normAutofit fontScale="85000" lnSpcReduction="10000"/>
          </a:bodyPr>
          <a:lstStyle/>
          <a:p>
            <a:r>
              <a:rPr lang="es-AR" sz="3500" dirty="0"/>
              <a:t>Hace 13 años, establecimos a la tarifa social cómo “</a:t>
            </a:r>
            <a:r>
              <a:rPr lang="es-AR" sz="3500" i="1" dirty="0" err="1"/>
              <a:t>conditio</a:t>
            </a:r>
            <a:r>
              <a:rPr lang="es-AR" sz="3500" i="1" dirty="0"/>
              <a:t> sine qua non</a:t>
            </a:r>
            <a:r>
              <a:rPr lang="es-AR" sz="3500" dirty="0"/>
              <a:t>” de una futura reforma tarifaria</a:t>
            </a:r>
          </a:p>
          <a:p>
            <a:r>
              <a:rPr lang="es-AR" sz="3500" dirty="0"/>
              <a:t>La literatura técnica y los resultados de simulaciones llamaban a aplicar mecanismos de focalización camino a un subsidio </a:t>
            </a:r>
            <a:r>
              <a:rPr lang="es-AR" sz="3500" u="sng" dirty="0"/>
              <a:t>de suma fija, no de precios mas bajos</a:t>
            </a:r>
            <a:r>
              <a:rPr lang="es-AR" sz="3500" dirty="0"/>
              <a:t>.</a:t>
            </a:r>
          </a:p>
          <a:p>
            <a:r>
              <a:rPr lang="es-AR" sz="3500" dirty="0"/>
              <a:t>15 años más tarde hay que repensar estratégicamente estos mecanismos de cara a </a:t>
            </a:r>
          </a:p>
          <a:p>
            <a:pPr lvl="1">
              <a:buFont typeface="Wingdings" panose="05000000000000000000" pitchFamily="2" charset="2"/>
              <a:buChar char="ü"/>
            </a:pPr>
            <a:r>
              <a:rPr lang="es-AR" sz="3300" dirty="0"/>
              <a:t>La reorganización del sector y la regulación, con una reforma de las leyes que acomode la transición</a:t>
            </a:r>
          </a:p>
          <a:p>
            <a:pPr lvl="1">
              <a:buFont typeface="Wingdings" panose="05000000000000000000" pitchFamily="2" charset="2"/>
              <a:buChar char="ü"/>
            </a:pPr>
            <a:r>
              <a:rPr lang="es-AR" sz="3300" dirty="0"/>
              <a:t>Una reforma tarifaria integral, más vinculado a la transición eléctrica</a:t>
            </a:r>
          </a:p>
          <a:p>
            <a:pPr lvl="1">
              <a:buFont typeface="Wingdings" panose="05000000000000000000" pitchFamily="2" charset="2"/>
              <a:buChar char="ü"/>
            </a:pPr>
            <a:r>
              <a:rPr lang="es-AR" sz="3300" dirty="0"/>
              <a:t>Una reforma fiscal-tributaria que posiblemente integre subsidios o que prefiera dejarlos en los sectores.</a:t>
            </a:r>
          </a:p>
          <a:p>
            <a:pPr lvl="1">
              <a:buFont typeface="Wingdings" panose="05000000000000000000" pitchFamily="2" charset="2"/>
              <a:buChar char="ü"/>
            </a:pPr>
            <a:r>
              <a:rPr lang="es-AR" sz="3300" dirty="0"/>
              <a:t>Resolver la descentralización de impuestos y subsidios a la energía  </a:t>
            </a:r>
          </a:p>
        </p:txBody>
      </p:sp>
      <p:cxnSp>
        <p:nvCxnSpPr>
          <p:cNvPr id="4" name="3 Conector recto"/>
          <p:cNvCxnSpPr/>
          <p:nvPr/>
        </p:nvCxnSpPr>
        <p:spPr>
          <a:xfrm>
            <a:off x="0" y="914400"/>
            <a:ext cx="91440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990600"/>
          </a:xfrm>
        </p:spPr>
        <p:txBody>
          <a:bodyPr>
            <a:normAutofit/>
          </a:bodyPr>
          <a:lstStyle/>
          <a:p>
            <a:pPr algn="ctr"/>
            <a:r>
              <a:rPr lang="es-AR" dirty="0"/>
              <a:t>Dos resultados recientes importantes</a:t>
            </a:r>
          </a:p>
        </p:txBody>
      </p:sp>
      <p:sp>
        <p:nvSpPr>
          <p:cNvPr id="3" name="2 Marcador de contenido"/>
          <p:cNvSpPr>
            <a:spLocks noGrp="1"/>
          </p:cNvSpPr>
          <p:nvPr>
            <p:ph idx="1"/>
          </p:nvPr>
        </p:nvSpPr>
        <p:spPr>
          <a:xfrm>
            <a:off x="0" y="914400"/>
            <a:ext cx="8991600" cy="6096000"/>
          </a:xfrm>
        </p:spPr>
        <p:txBody>
          <a:bodyPr>
            <a:normAutofit fontScale="77500" lnSpcReduction="20000"/>
          </a:bodyPr>
          <a:lstStyle/>
          <a:p>
            <a:r>
              <a:rPr lang="es-AR" sz="3900" b="1" dirty="0" err="1"/>
              <a:t>Hancevic</a:t>
            </a:r>
            <a:r>
              <a:rPr lang="es-AR" sz="3900" b="1" dirty="0"/>
              <a:t> </a:t>
            </a:r>
            <a:r>
              <a:rPr lang="es-AR" sz="3900" b="1" i="1" dirty="0"/>
              <a:t>et al </a:t>
            </a:r>
            <a:r>
              <a:rPr lang="es-AR" sz="3900" b="1" dirty="0"/>
              <a:t>(2022, </a:t>
            </a:r>
            <a:r>
              <a:rPr lang="es-AR" sz="3900" b="1" i="1" dirty="0"/>
              <a:t>Energy </a:t>
            </a:r>
            <a:r>
              <a:rPr lang="es-AR" sz="3900" b="1" i="1" dirty="0" err="1"/>
              <a:t>Journal</a:t>
            </a:r>
            <a:r>
              <a:rPr lang="es-AR" sz="3900" b="1" dirty="0"/>
              <a:t>) y </a:t>
            </a:r>
            <a:r>
              <a:rPr lang="es-AR" sz="3900" b="1" dirty="0" err="1"/>
              <a:t>Giulano</a:t>
            </a:r>
            <a:r>
              <a:rPr lang="es-AR" sz="3900" b="1" dirty="0"/>
              <a:t> </a:t>
            </a:r>
            <a:r>
              <a:rPr lang="es-AR" sz="3900" b="1" i="1" dirty="0"/>
              <a:t>et al </a:t>
            </a:r>
            <a:r>
              <a:rPr lang="es-AR" sz="3900" b="1" dirty="0"/>
              <a:t>(2020, </a:t>
            </a:r>
            <a:r>
              <a:rPr lang="es-AR" sz="3900" b="1" i="1" dirty="0"/>
              <a:t>Energy </a:t>
            </a:r>
            <a:r>
              <a:rPr lang="es-AR" sz="3900" b="1" i="1" dirty="0" err="1"/>
              <a:t>Economics</a:t>
            </a:r>
            <a:r>
              <a:rPr lang="es-AR" sz="3900" b="1" dirty="0"/>
              <a:t>).</a:t>
            </a:r>
            <a:r>
              <a:rPr lang="es-AR" sz="3500" dirty="0"/>
              <a:t> </a:t>
            </a:r>
          </a:p>
          <a:p>
            <a:pPr lvl="1"/>
            <a:r>
              <a:rPr lang="es-AR" sz="3100" dirty="0"/>
              <a:t>Ambos salen del “tronco” metodológico del libro Navajas </a:t>
            </a:r>
            <a:r>
              <a:rPr lang="es-AR" sz="3100" i="1" dirty="0"/>
              <a:t>et al </a:t>
            </a:r>
            <a:r>
              <a:rPr lang="es-AR" sz="3100" dirty="0"/>
              <a:t>(2008).</a:t>
            </a:r>
          </a:p>
          <a:p>
            <a:r>
              <a:rPr lang="es-AR" sz="3500" dirty="0"/>
              <a:t>Hacen dos cosas muy distintas, pero que terminan siendo muy complementarias y relevantes para preparar la agenda de 2023.</a:t>
            </a:r>
          </a:p>
          <a:p>
            <a:r>
              <a:rPr lang="es-AR" sz="3500" dirty="0" err="1"/>
              <a:t>Hancevic</a:t>
            </a:r>
            <a:r>
              <a:rPr lang="es-AR" sz="3500" dirty="0"/>
              <a:t> </a:t>
            </a:r>
            <a:r>
              <a:rPr lang="es-AR" sz="3500" i="1" dirty="0"/>
              <a:t>et al </a:t>
            </a:r>
            <a:r>
              <a:rPr lang="es-AR" sz="3500" dirty="0"/>
              <a:t>(2022) miran una estructura tarifaria desequilibrada (ETD) en México que viene con subsidios generalizados. </a:t>
            </a:r>
          </a:p>
          <a:p>
            <a:r>
              <a:rPr lang="es-AR" sz="3500" dirty="0"/>
              <a:t>Pero no se plantean meter una tarifa social (TS) sino primero rediseñar la estructura tarifaria (en dos partes) sobre un </a:t>
            </a:r>
            <a:r>
              <a:rPr lang="es-AR" sz="3500" dirty="0" err="1"/>
              <a:t>pricing</a:t>
            </a:r>
            <a:r>
              <a:rPr lang="es-AR" sz="3500" dirty="0"/>
              <a:t> nodal eficiente  y luego armar una TS sobre un </a:t>
            </a:r>
            <a:r>
              <a:rPr lang="es-AR" sz="3500" dirty="0" err="1"/>
              <a:t>re-escalamiento</a:t>
            </a:r>
            <a:r>
              <a:rPr lang="es-AR" sz="3500" dirty="0"/>
              <a:t> de los cargos fijos para infraestructura. Esa es una dirección de reforma correcta (ver Navajas, 2015b)</a:t>
            </a:r>
          </a:p>
          <a:p>
            <a:r>
              <a:rPr lang="es-AR" sz="3500" dirty="0"/>
              <a:t>La estructura tarifaria en </a:t>
            </a:r>
            <a:r>
              <a:rPr lang="es-AR" sz="3500" dirty="0" err="1"/>
              <a:t>Hancevic</a:t>
            </a:r>
            <a:r>
              <a:rPr lang="es-AR" sz="3500" dirty="0"/>
              <a:t> </a:t>
            </a:r>
            <a:r>
              <a:rPr lang="es-AR" sz="3500" i="1" dirty="0"/>
              <a:t>et al </a:t>
            </a:r>
            <a:r>
              <a:rPr lang="es-AR" sz="3500" dirty="0"/>
              <a:t>(2022) está pensada para acomodar la transición energética, ese es el norte de la reforma propuesta.</a:t>
            </a:r>
          </a:p>
        </p:txBody>
      </p:sp>
      <p:cxnSp>
        <p:nvCxnSpPr>
          <p:cNvPr id="4" name="3 Conector recto"/>
          <p:cNvCxnSpPr/>
          <p:nvPr/>
        </p:nvCxnSpPr>
        <p:spPr>
          <a:xfrm>
            <a:off x="0" y="914400"/>
            <a:ext cx="91440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5066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990600"/>
          </a:xfrm>
        </p:spPr>
        <p:txBody>
          <a:bodyPr>
            <a:normAutofit/>
          </a:bodyPr>
          <a:lstStyle/>
          <a:p>
            <a:pPr algn="ctr"/>
            <a:r>
              <a:rPr lang="es-AR" dirty="0"/>
              <a:t>Dos resultados recientes importantes</a:t>
            </a:r>
          </a:p>
        </p:txBody>
      </p:sp>
      <p:sp>
        <p:nvSpPr>
          <p:cNvPr id="3" name="2 Marcador de contenido"/>
          <p:cNvSpPr>
            <a:spLocks noGrp="1"/>
          </p:cNvSpPr>
          <p:nvPr>
            <p:ph idx="1"/>
          </p:nvPr>
        </p:nvSpPr>
        <p:spPr>
          <a:xfrm>
            <a:off x="0" y="990600"/>
            <a:ext cx="8991600" cy="6019800"/>
          </a:xfrm>
        </p:spPr>
        <p:txBody>
          <a:bodyPr>
            <a:normAutofit fontScale="92500" lnSpcReduction="20000"/>
          </a:bodyPr>
          <a:lstStyle/>
          <a:p>
            <a:r>
              <a:rPr lang="es-AR" sz="3500" dirty="0" err="1"/>
              <a:t>Giulano</a:t>
            </a:r>
            <a:r>
              <a:rPr lang="es-AR" sz="3500" dirty="0"/>
              <a:t> </a:t>
            </a:r>
            <a:r>
              <a:rPr lang="es-AR" sz="3500" i="1" dirty="0"/>
              <a:t>et al </a:t>
            </a:r>
            <a:r>
              <a:rPr lang="es-AR" sz="3500" dirty="0"/>
              <a:t>(2020) hacen otra cosa muy distinta. Evalúan/simulan el “poder distributivo” de la tarifa social (TS) en electricidad y gas natural en Argentina en 2016-19, con una visión favorable de la política de eliminación de subsidios.</a:t>
            </a:r>
          </a:p>
          <a:p>
            <a:r>
              <a:rPr lang="es-AR" sz="3500" dirty="0"/>
              <a:t>Encuentran que la TS  resulta tener buena incidencia: es relativamente “</a:t>
            </a:r>
            <a:r>
              <a:rPr lang="es-AR" sz="3500" dirty="0" err="1"/>
              <a:t>pro-pobre</a:t>
            </a:r>
            <a:r>
              <a:rPr lang="es-AR" sz="3500" dirty="0"/>
              <a:t>”. Pero contiene todavía errores de exclusión e inclusión. </a:t>
            </a:r>
          </a:p>
          <a:p>
            <a:r>
              <a:rPr lang="es-AR" sz="3500" dirty="0"/>
              <a:t>Pero después de la TS, el esquema de subsidios de la Argentina sigue teniendo una incidencia insatisfactoria: sigue siendo progresivo pero es muy “</a:t>
            </a:r>
            <a:r>
              <a:rPr lang="es-AR" sz="3500" dirty="0" err="1"/>
              <a:t>pro-rico</a:t>
            </a:r>
            <a:r>
              <a:rPr lang="es-AR" sz="3500" dirty="0"/>
              <a:t>”. Ellos atribuyen esto a que los subsidios siguen siendo muy generalizados en sus datos. </a:t>
            </a:r>
          </a:p>
          <a:p>
            <a:r>
              <a:rPr lang="es-AR" sz="3200" dirty="0"/>
              <a:t>La reforma para </a:t>
            </a:r>
            <a:r>
              <a:rPr lang="es-AR" sz="3200" dirty="0" err="1"/>
              <a:t>Giulano</a:t>
            </a:r>
            <a:r>
              <a:rPr lang="es-AR" sz="3200" dirty="0"/>
              <a:t> </a:t>
            </a:r>
            <a:r>
              <a:rPr lang="es-AR" sz="3200" i="1" dirty="0"/>
              <a:t>et al </a:t>
            </a:r>
            <a:r>
              <a:rPr lang="es-AR" sz="3200" dirty="0"/>
              <a:t>(2020) pasa por perfeccionar el mecanismo de TS 2016-19 para mejorar la incidencia distributiva de los subsidios</a:t>
            </a:r>
          </a:p>
        </p:txBody>
      </p:sp>
      <p:cxnSp>
        <p:nvCxnSpPr>
          <p:cNvPr id="4" name="3 Conector recto"/>
          <p:cNvCxnSpPr/>
          <p:nvPr/>
        </p:nvCxnSpPr>
        <p:spPr>
          <a:xfrm>
            <a:off x="0" y="914400"/>
            <a:ext cx="91440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8002992"/>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1037</TotalTime>
  <Words>2926</Words>
  <Application>Microsoft Office PowerPoint</Application>
  <PresentationFormat>On-screen Show (4:3)</PresentationFormat>
  <Paragraphs>113</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Tema de Office</vt:lpstr>
      <vt:lpstr>Macroeconomía política de la energía y la agenda 2023 en la Argentina </vt:lpstr>
      <vt:lpstr>Motivación</vt:lpstr>
      <vt:lpstr>Motivación</vt:lpstr>
      <vt:lpstr>Planteo</vt:lpstr>
      <vt:lpstr>I. Tarifa social, subsidios y reforma regulatoria/tarifaria</vt:lpstr>
      <vt:lpstr>Vamos a necesitar un volumen 2, para 2023</vt:lpstr>
      <vt:lpstr>Repensando los subsidios y la tarifa social</vt:lpstr>
      <vt:lpstr>Dos resultados recientes importantes</vt:lpstr>
      <vt:lpstr>Dos resultados recientes importantes</vt:lpstr>
      <vt:lpstr>Dos resultados recientes importantes</vt:lpstr>
      <vt:lpstr>II. Coordinación macro-energía I: Cambio climático, pospandemia y transición</vt:lpstr>
      <vt:lpstr>Cambio climático, pospandemia, macro y energía</vt:lpstr>
      <vt:lpstr> La hipótesis Hepburn-Stern-Stiglitz</vt:lpstr>
      <vt:lpstr>Argentina: Problemas con la hipótesis Hepburn-Stern-Stiglitz  </vt:lpstr>
      <vt:lpstr>Carbon pricing es el centro de la estrategia</vt:lpstr>
      <vt:lpstr>Sugerencias para la agenda 2023</vt:lpstr>
      <vt:lpstr>Sugerencias para la agenda 2023</vt:lpstr>
      <vt:lpstr>Sugerencias para la agenda 2023</vt:lpstr>
      <vt:lpstr>Sugerencias para la agenda 2023</vt:lpstr>
      <vt:lpstr>Sugerencias para la agenda 2023</vt:lpstr>
      <vt:lpstr>Referencias</vt:lpstr>
      <vt:lpstr>Referencias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Macroeconomía política de la energía en tiempos de cambios:  Porqué 2023 va a ser distinto a 2015 </dc:title>
  <dc:creator>Fernando Navajas</dc:creator>
  <cp:lastModifiedBy>Unknown User</cp:lastModifiedBy>
  <cp:revision>39</cp:revision>
  <dcterms:created xsi:type="dcterms:W3CDTF">2021-10-01T21:12:05Z</dcterms:created>
  <dcterms:modified xsi:type="dcterms:W3CDTF">2021-10-05T12:46:24Z</dcterms:modified>
</cp:coreProperties>
</file>