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62" r:id="rId4"/>
    <p:sldId id="264" r:id="rId5"/>
    <p:sldId id="265" r:id="rId6"/>
    <p:sldId id="318" r:id="rId7"/>
    <p:sldId id="263" r:id="rId8"/>
    <p:sldId id="266" r:id="rId9"/>
    <p:sldId id="267" r:id="rId10"/>
    <p:sldId id="268" r:id="rId11"/>
    <p:sldId id="269" r:id="rId12"/>
    <p:sldId id="312" r:id="rId13"/>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5100C9-478D-4986-B489-6149EA76E99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EA792FD0-D345-4827-AFEB-F27D06043900}"/>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F2607004-5BC9-4CAC-B62F-722D9A7B2E0F}"/>
              </a:ext>
            </a:extLst>
          </p:cNvPr>
          <p:cNvSpPr>
            <a:spLocks noGrp="1"/>
          </p:cNvSpPr>
          <p:nvPr>
            <p:ph type="dt" sz="half" idx="10"/>
          </p:nvPr>
        </p:nvSpPr>
        <p:spPr/>
        <p:txBody>
          <a:bodyPr/>
          <a:lstStyle/>
          <a:p>
            <a:fld id="{CB03661F-9347-4D9F-8494-90E3DD5CC5BB}" type="datetimeFigureOut">
              <a:rPr lang="es-AR" smtClean="0"/>
              <a:t>7/10/2021</a:t>
            </a:fld>
            <a:endParaRPr lang="es-AR"/>
          </a:p>
        </p:txBody>
      </p:sp>
      <p:sp>
        <p:nvSpPr>
          <p:cNvPr id="5" name="Marcador de pie de página 4">
            <a:extLst>
              <a:ext uri="{FF2B5EF4-FFF2-40B4-BE49-F238E27FC236}">
                <a16:creationId xmlns:a16="http://schemas.microsoft.com/office/drawing/2014/main" id="{A91970A5-C24F-413A-A8B0-9D3D19C7C13B}"/>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A8FD1E52-7AEB-42A0-B0C3-B441C5540D8B}"/>
              </a:ext>
            </a:extLst>
          </p:cNvPr>
          <p:cNvSpPr>
            <a:spLocks noGrp="1"/>
          </p:cNvSpPr>
          <p:nvPr>
            <p:ph type="sldNum" sz="quarter" idx="12"/>
          </p:nvPr>
        </p:nvSpPr>
        <p:spPr/>
        <p:txBody>
          <a:bodyPr/>
          <a:lstStyle/>
          <a:p>
            <a:fld id="{CC884CCA-6794-4BC8-838F-41E3544883CF}" type="slidenum">
              <a:rPr lang="es-AR" smtClean="0"/>
              <a:t>‹#›</a:t>
            </a:fld>
            <a:endParaRPr lang="es-AR"/>
          </a:p>
        </p:txBody>
      </p:sp>
    </p:spTree>
    <p:extLst>
      <p:ext uri="{BB962C8B-B14F-4D97-AF65-F5344CB8AC3E}">
        <p14:creationId xmlns:p14="http://schemas.microsoft.com/office/powerpoint/2010/main" val="4151700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DE7075-BD3B-4F5C-8C55-3BDC5BF339B6}"/>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959F6C8A-F8F1-4267-A4B9-97360ADD855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71B6AB8-40BE-4CCD-8DE7-CB02E5F6AFAF}"/>
              </a:ext>
            </a:extLst>
          </p:cNvPr>
          <p:cNvSpPr>
            <a:spLocks noGrp="1"/>
          </p:cNvSpPr>
          <p:nvPr>
            <p:ph type="dt" sz="half" idx="10"/>
          </p:nvPr>
        </p:nvSpPr>
        <p:spPr/>
        <p:txBody>
          <a:bodyPr/>
          <a:lstStyle/>
          <a:p>
            <a:fld id="{CB03661F-9347-4D9F-8494-90E3DD5CC5BB}" type="datetimeFigureOut">
              <a:rPr lang="es-AR" smtClean="0"/>
              <a:t>7/10/2021</a:t>
            </a:fld>
            <a:endParaRPr lang="es-AR"/>
          </a:p>
        </p:txBody>
      </p:sp>
      <p:sp>
        <p:nvSpPr>
          <p:cNvPr id="5" name="Marcador de pie de página 4">
            <a:extLst>
              <a:ext uri="{FF2B5EF4-FFF2-40B4-BE49-F238E27FC236}">
                <a16:creationId xmlns:a16="http://schemas.microsoft.com/office/drawing/2014/main" id="{C64E3329-8A16-4793-B221-47D261E0415C}"/>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3F16E0A9-DCDC-4BF9-8E3F-28A3716B343A}"/>
              </a:ext>
            </a:extLst>
          </p:cNvPr>
          <p:cNvSpPr>
            <a:spLocks noGrp="1"/>
          </p:cNvSpPr>
          <p:nvPr>
            <p:ph type="sldNum" sz="quarter" idx="12"/>
          </p:nvPr>
        </p:nvSpPr>
        <p:spPr/>
        <p:txBody>
          <a:bodyPr/>
          <a:lstStyle/>
          <a:p>
            <a:fld id="{CC884CCA-6794-4BC8-838F-41E3544883CF}" type="slidenum">
              <a:rPr lang="es-AR" smtClean="0"/>
              <a:t>‹#›</a:t>
            </a:fld>
            <a:endParaRPr lang="es-AR"/>
          </a:p>
        </p:txBody>
      </p:sp>
    </p:spTree>
    <p:extLst>
      <p:ext uri="{BB962C8B-B14F-4D97-AF65-F5344CB8AC3E}">
        <p14:creationId xmlns:p14="http://schemas.microsoft.com/office/powerpoint/2010/main" val="389090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F93A8D2-07DD-426B-8AB4-60B372F8EAE6}"/>
              </a:ext>
            </a:extLst>
          </p:cNvPr>
          <p:cNvSpPr>
            <a:spLocks noGrp="1"/>
          </p:cNvSpPr>
          <p:nvPr>
            <p:ph type="title" orient="vert"/>
          </p:nvPr>
        </p:nvSpPr>
        <p:spPr>
          <a:xfrm>
            <a:off x="8724901"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943B5EA9-B3AC-4A50-84DF-6F01B475D933}"/>
              </a:ext>
            </a:extLst>
          </p:cNvPr>
          <p:cNvSpPr>
            <a:spLocks noGrp="1"/>
          </p:cNvSpPr>
          <p:nvPr>
            <p:ph type="body" orient="vert" idx="1"/>
          </p:nvPr>
        </p:nvSpPr>
        <p:spPr>
          <a:xfrm>
            <a:off x="838201"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7143CC81-CA61-40BF-9469-1B1BCA5973D6}"/>
              </a:ext>
            </a:extLst>
          </p:cNvPr>
          <p:cNvSpPr>
            <a:spLocks noGrp="1"/>
          </p:cNvSpPr>
          <p:nvPr>
            <p:ph type="dt" sz="half" idx="10"/>
          </p:nvPr>
        </p:nvSpPr>
        <p:spPr/>
        <p:txBody>
          <a:bodyPr/>
          <a:lstStyle/>
          <a:p>
            <a:fld id="{CB03661F-9347-4D9F-8494-90E3DD5CC5BB}" type="datetimeFigureOut">
              <a:rPr lang="es-AR" smtClean="0"/>
              <a:t>7/10/2021</a:t>
            </a:fld>
            <a:endParaRPr lang="es-AR"/>
          </a:p>
        </p:txBody>
      </p:sp>
      <p:sp>
        <p:nvSpPr>
          <p:cNvPr id="5" name="Marcador de pie de página 4">
            <a:extLst>
              <a:ext uri="{FF2B5EF4-FFF2-40B4-BE49-F238E27FC236}">
                <a16:creationId xmlns:a16="http://schemas.microsoft.com/office/drawing/2014/main" id="{04A1D5E9-3378-4435-B5B8-710691F7582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0117D19C-1222-407B-AED0-03ACAB88031B}"/>
              </a:ext>
            </a:extLst>
          </p:cNvPr>
          <p:cNvSpPr>
            <a:spLocks noGrp="1"/>
          </p:cNvSpPr>
          <p:nvPr>
            <p:ph type="sldNum" sz="quarter" idx="12"/>
          </p:nvPr>
        </p:nvSpPr>
        <p:spPr/>
        <p:txBody>
          <a:bodyPr/>
          <a:lstStyle/>
          <a:p>
            <a:fld id="{CC884CCA-6794-4BC8-838F-41E3544883CF}" type="slidenum">
              <a:rPr lang="es-AR" smtClean="0"/>
              <a:t>‹#›</a:t>
            </a:fld>
            <a:endParaRPr lang="es-AR"/>
          </a:p>
        </p:txBody>
      </p:sp>
    </p:spTree>
    <p:extLst>
      <p:ext uri="{BB962C8B-B14F-4D97-AF65-F5344CB8AC3E}">
        <p14:creationId xmlns:p14="http://schemas.microsoft.com/office/powerpoint/2010/main" val="2688812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A1550B-45A3-41B7-AC51-C615A3463599}"/>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2D62F532-1386-46E5-917C-B2DFE07091F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2C918AD2-F7BF-4ECB-BE50-18FA20007519}"/>
              </a:ext>
            </a:extLst>
          </p:cNvPr>
          <p:cNvSpPr>
            <a:spLocks noGrp="1"/>
          </p:cNvSpPr>
          <p:nvPr>
            <p:ph type="dt" sz="half" idx="10"/>
          </p:nvPr>
        </p:nvSpPr>
        <p:spPr/>
        <p:txBody>
          <a:bodyPr/>
          <a:lstStyle/>
          <a:p>
            <a:fld id="{CB03661F-9347-4D9F-8494-90E3DD5CC5BB}" type="datetimeFigureOut">
              <a:rPr lang="es-AR" smtClean="0"/>
              <a:t>7/10/2021</a:t>
            </a:fld>
            <a:endParaRPr lang="es-AR"/>
          </a:p>
        </p:txBody>
      </p:sp>
      <p:sp>
        <p:nvSpPr>
          <p:cNvPr id="5" name="Marcador de pie de página 4">
            <a:extLst>
              <a:ext uri="{FF2B5EF4-FFF2-40B4-BE49-F238E27FC236}">
                <a16:creationId xmlns:a16="http://schemas.microsoft.com/office/drawing/2014/main" id="{EE08D620-D47A-4DBC-B5BF-6BBF54A24253}"/>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B6304C94-FA91-4536-B23C-92E095FE3EC9}"/>
              </a:ext>
            </a:extLst>
          </p:cNvPr>
          <p:cNvSpPr>
            <a:spLocks noGrp="1"/>
          </p:cNvSpPr>
          <p:nvPr>
            <p:ph type="sldNum" sz="quarter" idx="12"/>
          </p:nvPr>
        </p:nvSpPr>
        <p:spPr/>
        <p:txBody>
          <a:bodyPr/>
          <a:lstStyle/>
          <a:p>
            <a:fld id="{CC884CCA-6794-4BC8-838F-41E3544883CF}" type="slidenum">
              <a:rPr lang="es-AR" smtClean="0"/>
              <a:t>‹#›</a:t>
            </a:fld>
            <a:endParaRPr lang="es-AR"/>
          </a:p>
        </p:txBody>
      </p:sp>
    </p:spTree>
    <p:extLst>
      <p:ext uri="{BB962C8B-B14F-4D97-AF65-F5344CB8AC3E}">
        <p14:creationId xmlns:p14="http://schemas.microsoft.com/office/powerpoint/2010/main" val="149174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5E4304-C8F6-4FA9-A707-679D3C4C3E4B}"/>
              </a:ext>
            </a:extLst>
          </p:cNvPr>
          <p:cNvSpPr>
            <a:spLocks noGrp="1"/>
          </p:cNvSpPr>
          <p:nvPr>
            <p:ph type="title"/>
          </p:nvPr>
        </p:nvSpPr>
        <p:spPr>
          <a:xfrm>
            <a:off x="831851" y="1709740"/>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231EDE71-C466-4DB7-9D87-7086AD017FD5}"/>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3E4091B-4356-4626-8511-EC7D9F451B0F}"/>
              </a:ext>
            </a:extLst>
          </p:cNvPr>
          <p:cNvSpPr>
            <a:spLocks noGrp="1"/>
          </p:cNvSpPr>
          <p:nvPr>
            <p:ph type="dt" sz="half" idx="10"/>
          </p:nvPr>
        </p:nvSpPr>
        <p:spPr/>
        <p:txBody>
          <a:bodyPr/>
          <a:lstStyle/>
          <a:p>
            <a:fld id="{CB03661F-9347-4D9F-8494-90E3DD5CC5BB}" type="datetimeFigureOut">
              <a:rPr lang="es-AR" smtClean="0"/>
              <a:t>7/10/2021</a:t>
            </a:fld>
            <a:endParaRPr lang="es-AR"/>
          </a:p>
        </p:txBody>
      </p:sp>
      <p:sp>
        <p:nvSpPr>
          <p:cNvPr id="5" name="Marcador de pie de página 4">
            <a:extLst>
              <a:ext uri="{FF2B5EF4-FFF2-40B4-BE49-F238E27FC236}">
                <a16:creationId xmlns:a16="http://schemas.microsoft.com/office/drawing/2014/main" id="{B61C6932-BAE5-4901-943A-4D9845615D48}"/>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8AB77967-511B-480A-9BC5-0DFF08FCD89F}"/>
              </a:ext>
            </a:extLst>
          </p:cNvPr>
          <p:cNvSpPr>
            <a:spLocks noGrp="1"/>
          </p:cNvSpPr>
          <p:nvPr>
            <p:ph type="sldNum" sz="quarter" idx="12"/>
          </p:nvPr>
        </p:nvSpPr>
        <p:spPr/>
        <p:txBody>
          <a:bodyPr/>
          <a:lstStyle/>
          <a:p>
            <a:fld id="{CC884CCA-6794-4BC8-838F-41E3544883CF}" type="slidenum">
              <a:rPr lang="es-AR" smtClean="0"/>
              <a:t>‹#›</a:t>
            </a:fld>
            <a:endParaRPr lang="es-AR"/>
          </a:p>
        </p:txBody>
      </p:sp>
    </p:spTree>
    <p:extLst>
      <p:ext uri="{BB962C8B-B14F-4D97-AF65-F5344CB8AC3E}">
        <p14:creationId xmlns:p14="http://schemas.microsoft.com/office/powerpoint/2010/main" val="1583875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4368AB-1F9E-4B69-B372-39BB9CFFEFA9}"/>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49EB9A27-5D38-40BC-8F05-BD22EBC7609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0ACC068B-1725-4D7D-ACF8-CDBCA8D3B65D}"/>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98072812-FD1C-41ED-8E4F-CB547371B6D7}"/>
              </a:ext>
            </a:extLst>
          </p:cNvPr>
          <p:cNvSpPr>
            <a:spLocks noGrp="1"/>
          </p:cNvSpPr>
          <p:nvPr>
            <p:ph type="dt" sz="half" idx="10"/>
          </p:nvPr>
        </p:nvSpPr>
        <p:spPr/>
        <p:txBody>
          <a:bodyPr/>
          <a:lstStyle/>
          <a:p>
            <a:fld id="{CB03661F-9347-4D9F-8494-90E3DD5CC5BB}" type="datetimeFigureOut">
              <a:rPr lang="es-AR" smtClean="0"/>
              <a:t>7/10/2021</a:t>
            </a:fld>
            <a:endParaRPr lang="es-AR"/>
          </a:p>
        </p:txBody>
      </p:sp>
      <p:sp>
        <p:nvSpPr>
          <p:cNvPr id="6" name="Marcador de pie de página 5">
            <a:extLst>
              <a:ext uri="{FF2B5EF4-FFF2-40B4-BE49-F238E27FC236}">
                <a16:creationId xmlns:a16="http://schemas.microsoft.com/office/drawing/2014/main" id="{A93C2D8C-A5EA-4831-BDA1-12276F84A932}"/>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04AA7EB4-7B00-43D4-9CF7-1D2EBD3B0670}"/>
              </a:ext>
            </a:extLst>
          </p:cNvPr>
          <p:cNvSpPr>
            <a:spLocks noGrp="1"/>
          </p:cNvSpPr>
          <p:nvPr>
            <p:ph type="sldNum" sz="quarter" idx="12"/>
          </p:nvPr>
        </p:nvSpPr>
        <p:spPr/>
        <p:txBody>
          <a:bodyPr/>
          <a:lstStyle/>
          <a:p>
            <a:fld id="{CC884CCA-6794-4BC8-838F-41E3544883CF}" type="slidenum">
              <a:rPr lang="es-AR" smtClean="0"/>
              <a:t>‹#›</a:t>
            </a:fld>
            <a:endParaRPr lang="es-AR"/>
          </a:p>
        </p:txBody>
      </p:sp>
    </p:spTree>
    <p:extLst>
      <p:ext uri="{BB962C8B-B14F-4D97-AF65-F5344CB8AC3E}">
        <p14:creationId xmlns:p14="http://schemas.microsoft.com/office/powerpoint/2010/main" val="1383753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AEA3AA-FAF2-4D83-9C6D-1DEF256EA84E}"/>
              </a:ext>
            </a:extLst>
          </p:cNvPr>
          <p:cNvSpPr>
            <a:spLocks noGrp="1"/>
          </p:cNvSpPr>
          <p:nvPr>
            <p:ph type="title"/>
          </p:nvPr>
        </p:nvSpPr>
        <p:spPr>
          <a:xfrm>
            <a:off x="839788" y="365127"/>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F58A434C-CEE0-4525-9943-22AE71288EE5}"/>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A1B463B-A51E-4C2A-8F2A-2115C3E921CA}"/>
              </a:ext>
            </a:extLst>
          </p:cNvPr>
          <p:cNvSpPr>
            <a:spLocks noGrp="1"/>
          </p:cNvSpPr>
          <p:nvPr>
            <p:ph sz="half" idx="2"/>
          </p:nvPr>
        </p:nvSpPr>
        <p:spPr>
          <a:xfrm>
            <a:off x="839789"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43B281D7-9E70-4B7C-BE7C-186D7DFB4E5C}"/>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878A2C9-5EA2-4224-97F8-28A2F257E69A}"/>
              </a:ext>
            </a:extLst>
          </p:cNvPr>
          <p:cNvSpPr>
            <a:spLocks noGrp="1"/>
          </p:cNvSpPr>
          <p:nvPr>
            <p:ph sz="quarter" idx="4"/>
          </p:nvPr>
        </p:nvSpPr>
        <p:spPr>
          <a:xfrm>
            <a:off x="6172201"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2AB59CE2-1209-4D70-B68D-FDFBD0AA4F6B}"/>
              </a:ext>
            </a:extLst>
          </p:cNvPr>
          <p:cNvSpPr>
            <a:spLocks noGrp="1"/>
          </p:cNvSpPr>
          <p:nvPr>
            <p:ph type="dt" sz="half" idx="10"/>
          </p:nvPr>
        </p:nvSpPr>
        <p:spPr/>
        <p:txBody>
          <a:bodyPr/>
          <a:lstStyle/>
          <a:p>
            <a:fld id="{CB03661F-9347-4D9F-8494-90E3DD5CC5BB}" type="datetimeFigureOut">
              <a:rPr lang="es-AR" smtClean="0"/>
              <a:t>7/10/2021</a:t>
            </a:fld>
            <a:endParaRPr lang="es-AR"/>
          </a:p>
        </p:txBody>
      </p:sp>
      <p:sp>
        <p:nvSpPr>
          <p:cNvPr id="8" name="Marcador de pie de página 7">
            <a:extLst>
              <a:ext uri="{FF2B5EF4-FFF2-40B4-BE49-F238E27FC236}">
                <a16:creationId xmlns:a16="http://schemas.microsoft.com/office/drawing/2014/main" id="{5595E89C-D95B-4F6B-9167-645AC95057B5}"/>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88779A94-A41A-4CFE-B269-E7032E40116F}"/>
              </a:ext>
            </a:extLst>
          </p:cNvPr>
          <p:cNvSpPr>
            <a:spLocks noGrp="1"/>
          </p:cNvSpPr>
          <p:nvPr>
            <p:ph type="sldNum" sz="quarter" idx="12"/>
          </p:nvPr>
        </p:nvSpPr>
        <p:spPr/>
        <p:txBody>
          <a:bodyPr/>
          <a:lstStyle/>
          <a:p>
            <a:fld id="{CC884CCA-6794-4BC8-838F-41E3544883CF}" type="slidenum">
              <a:rPr lang="es-AR" smtClean="0"/>
              <a:t>‹#›</a:t>
            </a:fld>
            <a:endParaRPr lang="es-AR"/>
          </a:p>
        </p:txBody>
      </p:sp>
    </p:spTree>
    <p:extLst>
      <p:ext uri="{BB962C8B-B14F-4D97-AF65-F5344CB8AC3E}">
        <p14:creationId xmlns:p14="http://schemas.microsoft.com/office/powerpoint/2010/main" val="3070762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1A3E7C-4E00-4802-9FFF-B362AE0C8606}"/>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B2A9172D-6917-481C-9299-A012D12BE8B6}"/>
              </a:ext>
            </a:extLst>
          </p:cNvPr>
          <p:cNvSpPr>
            <a:spLocks noGrp="1"/>
          </p:cNvSpPr>
          <p:nvPr>
            <p:ph type="dt" sz="half" idx="10"/>
          </p:nvPr>
        </p:nvSpPr>
        <p:spPr/>
        <p:txBody>
          <a:bodyPr/>
          <a:lstStyle/>
          <a:p>
            <a:fld id="{CB03661F-9347-4D9F-8494-90E3DD5CC5BB}" type="datetimeFigureOut">
              <a:rPr lang="es-AR" smtClean="0"/>
              <a:t>7/10/2021</a:t>
            </a:fld>
            <a:endParaRPr lang="es-AR"/>
          </a:p>
        </p:txBody>
      </p:sp>
      <p:sp>
        <p:nvSpPr>
          <p:cNvPr id="4" name="Marcador de pie de página 3">
            <a:extLst>
              <a:ext uri="{FF2B5EF4-FFF2-40B4-BE49-F238E27FC236}">
                <a16:creationId xmlns:a16="http://schemas.microsoft.com/office/drawing/2014/main" id="{5BE52100-39B6-4F9D-ACD1-B7A385068680}"/>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4BC24C10-5093-41C7-9E9C-903ECECD270A}"/>
              </a:ext>
            </a:extLst>
          </p:cNvPr>
          <p:cNvSpPr>
            <a:spLocks noGrp="1"/>
          </p:cNvSpPr>
          <p:nvPr>
            <p:ph type="sldNum" sz="quarter" idx="12"/>
          </p:nvPr>
        </p:nvSpPr>
        <p:spPr/>
        <p:txBody>
          <a:bodyPr/>
          <a:lstStyle/>
          <a:p>
            <a:fld id="{CC884CCA-6794-4BC8-838F-41E3544883CF}" type="slidenum">
              <a:rPr lang="es-AR" smtClean="0"/>
              <a:t>‹#›</a:t>
            </a:fld>
            <a:endParaRPr lang="es-AR"/>
          </a:p>
        </p:txBody>
      </p:sp>
    </p:spTree>
    <p:extLst>
      <p:ext uri="{BB962C8B-B14F-4D97-AF65-F5344CB8AC3E}">
        <p14:creationId xmlns:p14="http://schemas.microsoft.com/office/powerpoint/2010/main" val="1693473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05F61B4-BFBD-4F81-8BC5-074A1445A8A3}"/>
              </a:ext>
            </a:extLst>
          </p:cNvPr>
          <p:cNvSpPr>
            <a:spLocks noGrp="1"/>
          </p:cNvSpPr>
          <p:nvPr>
            <p:ph type="dt" sz="half" idx="10"/>
          </p:nvPr>
        </p:nvSpPr>
        <p:spPr/>
        <p:txBody>
          <a:bodyPr/>
          <a:lstStyle/>
          <a:p>
            <a:fld id="{CB03661F-9347-4D9F-8494-90E3DD5CC5BB}" type="datetimeFigureOut">
              <a:rPr lang="es-AR" smtClean="0"/>
              <a:t>7/10/2021</a:t>
            </a:fld>
            <a:endParaRPr lang="es-AR"/>
          </a:p>
        </p:txBody>
      </p:sp>
      <p:sp>
        <p:nvSpPr>
          <p:cNvPr id="3" name="Marcador de pie de página 2">
            <a:extLst>
              <a:ext uri="{FF2B5EF4-FFF2-40B4-BE49-F238E27FC236}">
                <a16:creationId xmlns:a16="http://schemas.microsoft.com/office/drawing/2014/main" id="{D095A39F-879A-47FE-8D1F-4CD0084CB43C}"/>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5F2EA4A8-F1F1-43DA-9187-189AD6C3E920}"/>
              </a:ext>
            </a:extLst>
          </p:cNvPr>
          <p:cNvSpPr>
            <a:spLocks noGrp="1"/>
          </p:cNvSpPr>
          <p:nvPr>
            <p:ph type="sldNum" sz="quarter" idx="12"/>
          </p:nvPr>
        </p:nvSpPr>
        <p:spPr/>
        <p:txBody>
          <a:bodyPr/>
          <a:lstStyle/>
          <a:p>
            <a:fld id="{CC884CCA-6794-4BC8-838F-41E3544883CF}" type="slidenum">
              <a:rPr lang="es-AR" smtClean="0"/>
              <a:t>‹#›</a:t>
            </a:fld>
            <a:endParaRPr lang="es-AR"/>
          </a:p>
        </p:txBody>
      </p:sp>
    </p:spTree>
    <p:extLst>
      <p:ext uri="{BB962C8B-B14F-4D97-AF65-F5344CB8AC3E}">
        <p14:creationId xmlns:p14="http://schemas.microsoft.com/office/powerpoint/2010/main" val="29612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8F1853-6015-4AE2-A044-9B744A40A65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F59C4563-31BA-446F-9E16-8CC6E6D91285}"/>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3828DFAC-D0D0-4BE6-A269-CA62DC36EB87}"/>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1DB2CA6-9F48-410F-A135-2B250D60F54A}"/>
              </a:ext>
            </a:extLst>
          </p:cNvPr>
          <p:cNvSpPr>
            <a:spLocks noGrp="1"/>
          </p:cNvSpPr>
          <p:nvPr>
            <p:ph type="dt" sz="half" idx="10"/>
          </p:nvPr>
        </p:nvSpPr>
        <p:spPr/>
        <p:txBody>
          <a:bodyPr/>
          <a:lstStyle/>
          <a:p>
            <a:fld id="{CB03661F-9347-4D9F-8494-90E3DD5CC5BB}" type="datetimeFigureOut">
              <a:rPr lang="es-AR" smtClean="0"/>
              <a:t>7/10/2021</a:t>
            </a:fld>
            <a:endParaRPr lang="es-AR"/>
          </a:p>
        </p:txBody>
      </p:sp>
      <p:sp>
        <p:nvSpPr>
          <p:cNvPr id="6" name="Marcador de pie de página 5">
            <a:extLst>
              <a:ext uri="{FF2B5EF4-FFF2-40B4-BE49-F238E27FC236}">
                <a16:creationId xmlns:a16="http://schemas.microsoft.com/office/drawing/2014/main" id="{D9607E29-A98D-4FF3-92F4-057C6BEE8902}"/>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A06C1D8D-522B-43A5-AB05-C896F83310EA}"/>
              </a:ext>
            </a:extLst>
          </p:cNvPr>
          <p:cNvSpPr>
            <a:spLocks noGrp="1"/>
          </p:cNvSpPr>
          <p:nvPr>
            <p:ph type="sldNum" sz="quarter" idx="12"/>
          </p:nvPr>
        </p:nvSpPr>
        <p:spPr/>
        <p:txBody>
          <a:bodyPr/>
          <a:lstStyle/>
          <a:p>
            <a:fld id="{CC884CCA-6794-4BC8-838F-41E3544883CF}" type="slidenum">
              <a:rPr lang="es-AR" smtClean="0"/>
              <a:t>‹#›</a:t>
            </a:fld>
            <a:endParaRPr lang="es-AR"/>
          </a:p>
        </p:txBody>
      </p:sp>
    </p:spTree>
    <p:extLst>
      <p:ext uri="{BB962C8B-B14F-4D97-AF65-F5344CB8AC3E}">
        <p14:creationId xmlns:p14="http://schemas.microsoft.com/office/powerpoint/2010/main" val="2804352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82D7F1-46EA-4697-8232-10BC75F1C6B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EC06240F-9380-4402-8041-03ACD1199BA2}"/>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s-AR"/>
          </a:p>
        </p:txBody>
      </p:sp>
      <p:sp>
        <p:nvSpPr>
          <p:cNvPr id="4" name="Marcador de texto 3">
            <a:extLst>
              <a:ext uri="{FF2B5EF4-FFF2-40B4-BE49-F238E27FC236}">
                <a16:creationId xmlns:a16="http://schemas.microsoft.com/office/drawing/2014/main" id="{BAF66D05-0D8C-41A7-AC29-1B5CFA5E081A}"/>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411793A-9EA8-4900-8727-72C89381B969}"/>
              </a:ext>
            </a:extLst>
          </p:cNvPr>
          <p:cNvSpPr>
            <a:spLocks noGrp="1"/>
          </p:cNvSpPr>
          <p:nvPr>
            <p:ph type="dt" sz="half" idx="10"/>
          </p:nvPr>
        </p:nvSpPr>
        <p:spPr/>
        <p:txBody>
          <a:bodyPr/>
          <a:lstStyle/>
          <a:p>
            <a:fld id="{CB03661F-9347-4D9F-8494-90E3DD5CC5BB}" type="datetimeFigureOut">
              <a:rPr lang="es-AR" smtClean="0"/>
              <a:t>7/10/2021</a:t>
            </a:fld>
            <a:endParaRPr lang="es-AR"/>
          </a:p>
        </p:txBody>
      </p:sp>
      <p:sp>
        <p:nvSpPr>
          <p:cNvPr id="6" name="Marcador de pie de página 5">
            <a:extLst>
              <a:ext uri="{FF2B5EF4-FFF2-40B4-BE49-F238E27FC236}">
                <a16:creationId xmlns:a16="http://schemas.microsoft.com/office/drawing/2014/main" id="{CE6B2B46-29DA-4113-A2B2-8FB747E6F20C}"/>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610382A4-1BDC-41F1-8671-4C7D8A6DEA12}"/>
              </a:ext>
            </a:extLst>
          </p:cNvPr>
          <p:cNvSpPr>
            <a:spLocks noGrp="1"/>
          </p:cNvSpPr>
          <p:nvPr>
            <p:ph type="sldNum" sz="quarter" idx="12"/>
          </p:nvPr>
        </p:nvSpPr>
        <p:spPr/>
        <p:txBody>
          <a:bodyPr/>
          <a:lstStyle/>
          <a:p>
            <a:fld id="{CC884CCA-6794-4BC8-838F-41E3544883CF}" type="slidenum">
              <a:rPr lang="es-AR" smtClean="0"/>
              <a:t>‹#›</a:t>
            </a:fld>
            <a:endParaRPr lang="es-AR"/>
          </a:p>
        </p:txBody>
      </p:sp>
    </p:spTree>
    <p:extLst>
      <p:ext uri="{BB962C8B-B14F-4D97-AF65-F5344CB8AC3E}">
        <p14:creationId xmlns:p14="http://schemas.microsoft.com/office/powerpoint/2010/main" val="297062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DA5FBD1-D175-4607-9A1F-4C16B349BC36}"/>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5FC03D98-82D2-440B-9CBA-0C01023937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D7C769C9-351F-4D20-925C-AD2F9EA38FBE}"/>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3661F-9347-4D9F-8494-90E3DD5CC5BB}" type="datetimeFigureOut">
              <a:rPr lang="es-AR" smtClean="0"/>
              <a:t>7/10/2021</a:t>
            </a:fld>
            <a:endParaRPr lang="es-AR"/>
          </a:p>
        </p:txBody>
      </p:sp>
      <p:sp>
        <p:nvSpPr>
          <p:cNvPr id="5" name="Marcador de pie de página 4">
            <a:extLst>
              <a:ext uri="{FF2B5EF4-FFF2-40B4-BE49-F238E27FC236}">
                <a16:creationId xmlns:a16="http://schemas.microsoft.com/office/drawing/2014/main" id="{AA690875-CA6E-49BC-83D2-D9420CCAFB61}"/>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964D8A0B-8411-44E7-8E09-9787FE95ABD8}"/>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884CCA-6794-4BC8-838F-41E3544883CF}" type="slidenum">
              <a:rPr lang="es-AR" smtClean="0"/>
              <a:t>‹#›</a:t>
            </a:fld>
            <a:endParaRPr lang="es-AR"/>
          </a:p>
        </p:txBody>
      </p:sp>
    </p:spTree>
    <p:extLst>
      <p:ext uri="{BB962C8B-B14F-4D97-AF65-F5344CB8AC3E}">
        <p14:creationId xmlns:p14="http://schemas.microsoft.com/office/powerpoint/2010/main" val="2014964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40DA25-CA51-489B-8380-DAD084AF8E4D}"/>
              </a:ext>
            </a:extLst>
          </p:cNvPr>
          <p:cNvSpPr txBox="1"/>
          <p:nvPr/>
        </p:nvSpPr>
        <p:spPr>
          <a:xfrm flipH="1">
            <a:off x="983722" y="633348"/>
            <a:ext cx="10721009" cy="523220"/>
          </a:xfrm>
          <a:prstGeom prst="rect">
            <a:avLst/>
          </a:prstGeom>
          <a:noFill/>
        </p:spPr>
        <p:txBody>
          <a:bodyPr wrap="square" rtlCol="0">
            <a:spAutoFit/>
          </a:bodyPr>
          <a:lstStyle/>
          <a:p>
            <a:pPr algn="ctr"/>
            <a:r>
              <a:rPr lang="es-AR" sz="2800" b="1" dirty="0"/>
              <a:t>Seminario Futuro Energético</a:t>
            </a:r>
          </a:p>
        </p:txBody>
      </p:sp>
      <p:sp>
        <p:nvSpPr>
          <p:cNvPr id="5" name="TextBox 4">
            <a:extLst>
              <a:ext uri="{FF2B5EF4-FFF2-40B4-BE49-F238E27FC236}">
                <a16:creationId xmlns:a16="http://schemas.microsoft.com/office/drawing/2014/main" id="{BD8D3FAE-6B1F-4A8D-8CA9-8AF43F5FCD31}"/>
              </a:ext>
            </a:extLst>
          </p:cNvPr>
          <p:cNvSpPr txBox="1"/>
          <p:nvPr/>
        </p:nvSpPr>
        <p:spPr>
          <a:xfrm flipH="1">
            <a:off x="1979494" y="1325217"/>
            <a:ext cx="8715009" cy="4565995"/>
          </a:xfrm>
          <a:prstGeom prst="rect">
            <a:avLst/>
          </a:prstGeom>
          <a:noFill/>
        </p:spPr>
        <p:txBody>
          <a:bodyPr wrap="square" rtlCol="0">
            <a:spAutoFit/>
          </a:bodyPr>
          <a:lstStyle/>
          <a:p>
            <a:pPr algn="ctr"/>
            <a:r>
              <a:rPr lang="es-AR" sz="2400" b="1" dirty="0"/>
              <a:t>Panel 1: </a:t>
            </a:r>
          </a:p>
          <a:p>
            <a:pPr algn="ctr"/>
            <a:endParaRPr lang="es-AR" sz="2000" dirty="0"/>
          </a:p>
          <a:p>
            <a:pPr algn="ctr"/>
            <a:r>
              <a:rPr lang="es-AR" sz="2000" dirty="0"/>
              <a:t>TRANSICIONES ENERGETICAS Y LOS COMPROMISOS DE ARGENTINA EN EL </a:t>
            </a:r>
            <a:r>
              <a:rPr lang="es-AR" sz="2000"/>
              <a:t>MARCO DE LOS ACUERDOS </a:t>
            </a:r>
            <a:r>
              <a:rPr lang="es-AR" sz="2000" dirty="0"/>
              <a:t>DE PARIS</a:t>
            </a:r>
          </a:p>
          <a:p>
            <a:pPr algn="ctr"/>
            <a:endParaRPr lang="es-AR" sz="2000" dirty="0"/>
          </a:p>
          <a:p>
            <a:pPr algn="ctr"/>
            <a:r>
              <a:rPr lang="es-AR" sz="2000" dirty="0"/>
              <a:t>Dr. Daniel </a:t>
            </a:r>
            <a:r>
              <a:rPr lang="es-AR" sz="2000" dirty="0" err="1"/>
              <a:t>Bouille</a:t>
            </a:r>
            <a:endParaRPr lang="es-AR" sz="2000" dirty="0"/>
          </a:p>
          <a:p>
            <a:pPr algn="ctr"/>
            <a:r>
              <a:rPr lang="es-AR" sz="2000" dirty="0"/>
              <a:t>Dr. </a:t>
            </a:r>
            <a:r>
              <a:rPr lang="es-AR" sz="2000" dirty="0" err="1"/>
              <a:t>Alieto</a:t>
            </a:r>
            <a:r>
              <a:rPr lang="es-AR" sz="2000" dirty="0"/>
              <a:t> </a:t>
            </a:r>
            <a:r>
              <a:rPr lang="es-AR" sz="2000" dirty="0" err="1"/>
              <a:t>Guadagni</a:t>
            </a:r>
            <a:endParaRPr lang="es-AR" sz="2000" dirty="0"/>
          </a:p>
          <a:p>
            <a:pPr algn="ctr"/>
            <a:r>
              <a:rPr lang="es-AR" sz="2000" dirty="0"/>
              <a:t>Dr. </a:t>
            </a:r>
            <a:r>
              <a:rPr lang="es-AR" sz="2000" dirty="0" err="1"/>
              <a:t>Hernan</a:t>
            </a:r>
            <a:r>
              <a:rPr lang="es-AR" sz="2000" dirty="0"/>
              <a:t> </a:t>
            </a:r>
            <a:r>
              <a:rPr lang="es-AR" sz="2000" dirty="0" err="1"/>
              <a:t>Carlino</a:t>
            </a:r>
            <a:endParaRPr lang="es-AR" sz="2000" dirty="0"/>
          </a:p>
          <a:p>
            <a:pPr algn="ctr"/>
            <a:endParaRPr lang="es-AR" sz="2000" dirty="0"/>
          </a:p>
          <a:p>
            <a:pPr algn="ctr"/>
            <a:r>
              <a:rPr lang="es-AR" sz="2000" dirty="0"/>
              <a:t>Coordinador: Gerardo Rabinovich</a:t>
            </a:r>
          </a:p>
          <a:p>
            <a:pPr algn="ctr"/>
            <a:endParaRPr lang="es-AR" sz="2000" dirty="0"/>
          </a:p>
          <a:p>
            <a:pPr algn="ctr"/>
            <a:endParaRPr lang="es-AR" sz="2000" dirty="0"/>
          </a:p>
          <a:p>
            <a:pPr algn="ctr"/>
            <a:r>
              <a:rPr lang="es-AR" sz="2000" dirty="0"/>
              <a:t>20 agosto 2021</a:t>
            </a:r>
          </a:p>
          <a:p>
            <a:pPr algn="ctr"/>
            <a:endParaRPr lang="es-AR" sz="2000" dirty="0"/>
          </a:p>
        </p:txBody>
      </p:sp>
      <p:pic>
        <p:nvPicPr>
          <p:cNvPr id="7" name="Picture 2">
            <a:extLst>
              <a:ext uri="{FF2B5EF4-FFF2-40B4-BE49-F238E27FC236}">
                <a16:creationId xmlns:a16="http://schemas.microsoft.com/office/drawing/2014/main" id="{5ECEB3F7-D6A5-4EC0-AB20-812413AC2B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3337" y="5339861"/>
            <a:ext cx="3558390" cy="1360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5620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34">
            <a:extLst>
              <a:ext uri="{FF2B5EF4-FFF2-40B4-BE49-F238E27FC236}">
                <a16:creationId xmlns:a16="http://schemas.microsoft.com/office/drawing/2014/main" id="{809D7830-26C7-4B9B-8C2D-7E946052CCCD}"/>
              </a:ext>
            </a:extLst>
          </p:cNvPr>
          <p:cNvSpPr txBox="1"/>
          <p:nvPr/>
        </p:nvSpPr>
        <p:spPr>
          <a:xfrm>
            <a:off x="628865" y="526654"/>
            <a:ext cx="9992241" cy="5909310"/>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Desfavorable contexto internacional;</a:t>
            </a:r>
          </a:p>
          <a:p>
            <a:r>
              <a:rPr lang="es-AR" sz="2400" spc="107" dirty="0">
                <a:solidFill>
                  <a:srgbClr val="000000"/>
                </a:solidFill>
                <a:latin typeface="Cambria" panose="02040503050406030204" pitchFamily="18" charset="0"/>
                <a:ea typeface="Cambria" panose="02040503050406030204" pitchFamily="18" charset="0"/>
              </a:rPr>
              <a:t>Conflictos geopolíticos;</a:t>
            </a:r>
          </a:p>
          <a:p>
            <a:r>
              <a:rPr lang="es-AR" sz="2400" spc="107" dirty="0">
                <a:solidFill>
                  <a:srgbClr val="000000"/>
                </a:solidFill>
                <a:latin typeface="Cambria" panose="02040503050406030204" pitchFamily="18" charset="0"/>
                <a:ea typeface="Cambria" panose="02040503050406030204" pitchFamily="18" charset="0"/>
              </a:rPr>
              <a:t>Disfuncionalidad del sistema económico;</a:t>
            </a:r>
          </a:p>
          <a:p>
            <a:r>
              <a:rPr lang="es-AR" sz="2400" spc="107" dirty="0">
                <a:solidFill>
                  <a:srgbClr val="000000"/>
                </a:solidFill>
                <a:latin typeface="Cambria" panose="02040503050406030204" pitchFamily="18" charset="0"/>
                <a:ea typeface="Cambria" panose="02040503050406030204" pitchFamily="18" charset="0"/>
              </a:rPr>
              <a:t>Severos problemas financieros, inestabilidad y alto endeudamiento;</a:t>
            </a:r>
          </a:p>
          <a:p>
            <a:r>
              <a:rPr lang="es-AR" sz="2400" spc="107" dirty="0">
                <a:solidFill>
                  <a:srgbClr val="000000"/>
                </a:solidFill>
                <a:latin typeface="Cambria" panose="02040503050406030204" pitchFamily="18" charset="0"/>
                <a:ea typeface="Cambria" panose="02040503050406030204" pitchFamily="18" charset="0"/>
              </a:rPr>
              <a:t>Fuerte impacto de la perdida de valor en las carteras bancarias.</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Para hacer frente a estas condiciones se requiere un fuerte liderazgo y actitud cooperativa en el seno del G20.</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Un estudio que lleva adelante la Fundación Torcuato di Tella (FTDT) concluye que la tecnología hoy esta disponible para avanzar en el objetivo de emisiones netas cero, pero será necesario redireccionar flujos financieros desde la industria de hidrocarburos hacia las fuentes renovables, la eficiencia energética y los cambios estructurales en la industria.</a:t>
            </a:r>
          </a:p>
          <a:p>
            <a:endParaRPr lang="es-AR" sz="2400" spc="107"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1269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34">
            <a:extLst>
              <a:ext uri="{FF2B5EF4-FFF2-40B4-BE49-F238E27FC236}">
                <a16:creationId xmlns:a16="http://schemas.microsoft.com/office/drawing/2014/main" id="{809D7830-26C7-4B9B-8C2D-7E946052CCCD}"/>
              </a:ext>
            </a:extLst>
          </p:cNvPr>
          <p:cNvSpPr txBox="1"/>
          <p:nvPr/>
        </p:nvSpPr>
        <p:spPr>
          <a:xfrm>
            <a:off x="628865" y="526654"/>
            <a:ext cx="9992241" cy="5539978"/>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Se escuchan algunas voces que piden apurarse con Vaca Muerta antes que la ventana de oportunidades se cierre definitivamente.</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No se escuchan voces sin embargo que enfaticen que el futuro se encuentra en las ventanas de oportunidades que se están abriendo: electromovilidad; hidrogeno; eficiencia; </a:t>
            </a:r>
            <a:r>
              <a:rPr lang="es-AR" sz="2400" spc="107">
                <a:solidFill>
                  <a:srgbClr val="000000"/>
                </a:solidFill>
                <a:latin typeface="Cambria" panose="02040503050406030204" pitchFamily="18" charset="0"/>
                <a:ea typeface="Cambria" panose="02040503050406030204" pitchFamily="18" charset="0"/>
              </a:rPr>
              <a:t>generación distribuida; manejo </a:t>
            </a:r>
            <a:r>
              <a:rPr lang="es-AR" sz="2400" spc="107" dirty="0">
                <a:solidFill>
                  <a:srgbClr val="000000"/>
                </a:solidFill>
                <a:latin typeface="Cambria" panose="02040503050406030204" pitchFamily="18" charset="0"/>
                <a:ea typeface="Cambria" panose="02040503050406030204" pitchFamily="18" charset="0"/>
              </a:rPr>
              <a:t>y gestión de demanda; inteligencia artificial; </a:t>
            </a:r>
            <a:r>
              <a:rPr lang="es-AR" sz="2400" spc="107">
                <a:solidFill>
                  <a:srgbClr val="000000"/>
                </a:solidFill>
                <a:latin typeface="Cambria" panose="02040503050406030204" pitchFamily="18" charset="0"/>
                <a:ea typeface="Cambria" panose="02040503050406030204" pitchFamily="18" charset="0"/>
              </a:rPr>
              <a:t>comunicaciones;</a:t>
            </a:r>
            <a:endParaRPr lang="es-AR" sz="2400" spc="107" dirty="0">
              <a:solidFill>
                <a:srgbClr val="000000"/>
              </a:solidFill>
              <a:latin typeface="Cambria" panose="02040503050406030204" pitchFamily="18" charset="0"/>
              <a:ea typeface="Cambria" panose="02040503050406030204" pitchFamily="18" charset="0"/>
            </a:endParaRPr>
          </a:p>
          <a:p>
            <a:endParaRPr lang="es-AR" sz="2400" spc="107" dirty="0">
              <a:solidFill>
                <a:srgbClr val="000000"/>
              </a:solidFill>
              <a:latin typeface="Cambria" panose="02040503050406030204" pitchFamily="18" charset="0"/>
              <a:ea typeface="Cambria" panose="02040503050406030204" pitchFamily="18" charset="0"/>
            </a:endParaRPr>
          </a:p>
          <a:p>
            <a:r>
              <a:rPr lang="es-419" sz="2400" spc="107" dirty="0">
                <a:solidFill>
                  <a:srgbClr val="000000"/>
                </a:solidFill>
                <a:latin typeface="Cambria" panose="02040503050406030204" pitchFamily="18" charset="0"/>
                <a:ea typeface="Cambria" panose="02040503050406030204" pitchFamily="18" charset="0"/>
              </a:rPr>
              <a:t>La transición implica para Argentina, la salida del estancamiento y para ello debe crear empleo y atender las demandas de la pobreza (vivienda, cloacas, agua corriente). </a:t>
            </a:r>
            <a:r>
              <a:rPr lang="es-AR" sz="2400" spc="107" dirty="0">
                <a:solidFill>
                  <a:srgbClr val="000000"/>
                </a:solidFill>
                <a:latin typeface="Cambria" panose="02040503050406030204" pitchFamily="18" charset="0"/>
                <a:ea typeface="Cambria" panose="02040503050406030204" pitchFamily="18" charset="0"/>
              </a:rPr>
              <a:t>Tiene que intervenir la iniciativa privada y la sociedad tiene que tomar conciencia.</a:t>
            </a:r>
          </a:p>
          <a:p>
            <a:endParaRPr lang="es-AR" sz="2400" spc="107" dirty="0">
              <a:solidFill>
                <a:srgbClr val="000000"/>
              </a:solidFill>
              <a:latin typeface="Cambria" panose="02040503050406030204" pitchFamily="18" charset="0"/>
              <a:ea typeface="Cambria" panose="02040503050406030204" pitchFamily="18" charset="0"/>
            </a:endParaRPr>
          </a:p>
          <a:p>
            <a:endParaRPr lang="es-AR" sz="2400" spc="107" dirty="0">
              <a:solidFill>
                <a:srgbClr val="000000"/>
              </a:solidFill>
              <a:latin typeface="Cambria" panose="02040503050406030204" pitchFamily="18" charset="0"/>
              <a:ea typeface="Cambria" panose="02040503050406030204" pitchFamily="18" charset="0"/>
            </a:endParaRPr>
          </a:p>
          <a:p>
            <a:endParaRPr lang="es-AR" sz="2400" spc="107"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87749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20">
            <a:extLst>
              <a:ext uri="{FF2B5EF4-FFF2-40B4-BE49-F238E27FC236}">
                <a16:creationId xmlns:a16="http://schemas.microsoft.com/office/drawing/2014/main" id="{A552E478-0533-4045-ADDE-DBEF5CBC31B9}"/>
              </a:ext>
            </a:extLst>
          </p:cNvPr>
          <p:cNvSpPr txBox="1"/>
          <p:nvPr/>
        </p:nvSpPr>
        <p:spPr>
          <a:xfrm>
            <a:off x="488121" y="176422"/>
            <a:ext cx="10833404" cy="1477584"/>
          </a:xfrm>
          <a:prstGeom prst="rect">
            <a:avLst/>
          </a:prstGeom>
        </p:spPr>
        <p:txBody>
          <a:bodyPr lIns="0" tIns="0" rIns="0" bIns="0" rtlCol="0" anchor="t">
            <a:spAutoFit/>
          </a:bodyPr>
          <a:lstStyle/>
          <a:p>
            <a:pPr defTabSz="914446">
              <a:lnSpc>
                <a:spcPct val="90000"/>
              </a:lnSpc>
            </a:pPr>
            <a:r>
              <a:rPr lang="es-AR" sz="2667" b="1" dirty="0">
                <a:solidFill>
                  <a:srgbClr val="4F6789"/>
                </a:solidFill>
                <a:latin typeface="Barlow" pitchFamily="2" charset="77"/>
              </a:rPr>
              <a:t>En resumen, la transición energética cumpliendo los compromisos asumidos en la NDC debe ser formulada sistémicamente teniendo en cuenta la economía y disponibilidad de recursos de la Argentina en el corto y mediano plazo</a:t>
            </a:r>
          </a:p>
        </p:txBody>
      </p:sp>
      <p:sp>
        <p:nvSpPr>
          <p:cNvPr id="8" name="TextBox 7">
            <a:extLst>
              <a:ext uri="{FF2B5EF4-FFF2-40B4-BE49-F238E27FC236}">
                <a16:creationId xmlns:a16="http://schemas.microsoft.com/office/drawing/2014/main" id="{4C7816B8-3F76-4A6A-B659-B6AD589DEBEC}"/>
              </a:ext>
            </a:extLst>
          </p:cNvPr>
          <p:cNvSpPr txBox="1"/>
          <p:nvPr/>
        </p:nvSpPr>
        <p:spPr>
          <a:xfrm>
            <a:off x="1426496" y="2285720"/>
            <a:ext cx="3757220" cy="748795"/>
          </a:xfrm>
          <a:prstGeom prst="rect">
            <a:avLst/>
          </a:prstGeom>
          <a:noFill/>
        </p:spPr>
        <p:txBody>
          <a:bodyPr wrap="square">
            <a:spAutoFit/>
          </a:bodyPr>
          <a:lstStyle/>
          <a:p>
            <a:r>
              <a:rPr lang="es-AR" sz="2133" dirty="0"/>
              <a:t>Criterios de priorización de acciones de mitigación</a:t>
            </a:r>
          </a:p>
        </p:txBody>
      </p:sp>
      <p:sp>
        <p:nvSpPr>
          <p:cNvPr id="9" name="TextBox 8">
            <a:extLst>
              <a:ext uri="{FF2B5EF4-FFF2-40B4-BE49-F238E27FC236}">
                <a16:creationId xmlns:a16="http://schemas.microsoft.com/office/drawing/2014/main" id="{89F1775A-6F50-4737-844E-2CF2743463C4}"/>
              </a:ext>
            </a:extLst>
          </p:cNvPr>
          <p:cNvSpPr txBox="1"/>
          <p:nvPr/>
        </p:nvSpPr>
        <p:spPr>
          <a:xfrm>
            <a:off x="5676550" y="1946259"/>
            <a:ext cx="3398982" cy="420564"/>
          </a:xfrm>
          <a:prstGeom prst="rect">
            <a:avLst/>
          </a:prstGeom>
          <a:noFill/>
        </p:spPr>
        <p:txBody>
          <a:bodyPr wrap="square">
            <a:spAutoFit/>
          </a:bodyPr>
          <a:lstStyle/>
          <a:p>
            <a:r>
              <a:rPr lang="es-AR" sz="2133" dirty="0"/>
              <a:t>Reducción de emisiones</a:t>
            </a:r>
          </a:p>
        </p:txBody>
      </p:sp>
      <p:sp>
        <p:nvSpPr>
          <p:cNvPr id="10" name="TextBox 9">
            <a:extLst>
              <a:ext uri="{FF2B5EF4-FFF2-40B4-BE49-F238E27FC236}">
                <a16:creationId xmlns:a16="http://schemas.microsoft.com/office/drawing/2014/main" id="{8022E24F-8077-4304-8522-9EDA81F77EF9}"/>
              </a:ext>
            </a:extLst>
          </p:cNvPr>
          <p:cNvSpPr txBox="1"/>
          <p:nvPr/>
        </p:nvSpPr>
        <p:spPr>
          <a:xfrm>
            <a:off x="5671931" y="2456931"/>
            <a:ext cx="5649593" cy="1077026"/>
          </a:xfrm>
          <a:prstGeom prst="rect">
            <a:avLst/>
          </a:prstGeom>
          <a:noFill/>
        </p:spPr>
        <p:txBody>
          <a:bodyPr wrap="square">
            <a:spAutoFit/>
          </a:bodyPr>
          <a:lstStyle/>
          <a:p>
            <a:r>
              <a:rPr lang="es-AR" sz="2133" dirty="0"/>
              <a:t>Capacidades de transformación de los modelos de producción y consumo, y de los comportamientos sociales</a:t>
            </a:r>
          </a:p>
        </p:txBody>
      </p:sp>
      <p:sp>
        <p:nvSpPr>
          <p:cNvPr id="11" name="TextBox 10">
            <a:extLst>
              <a:ext uri="{FF2B5EF4-FFF2-40B4-BE49-F238E27FC236}">
                <a16:creationId xmlns:a16="http://schemas.microsoft.com/office/drawing/2014/main" id="{7A6EFADB-7FA0-463A-9027-526587A5714B}"/>
              </a:ext>
            </a:extLst>
          </p:cNvPr>
          <p:cNvSpPr txBox="1"/>
          <p:nvPr/>
        </p:nvSpPr>
        <p:spPr>
          <a:xfrm>
            <a:off x="5722429" y="3622594"/>
            <a:ext cx="5373939" cy="420564"/>
          </a:xfrm>
          <a:prstGeom prst="rect">
            <a:avLst/>
          </a:prstGeom>
          <a:noFill/>
        </p:spPr>
        <p:txBody>
          <a:bodyPr wrap="square">
            <a:spAutoFit/>
          </a:bodyPr>
          <a:lstStyle/>
          <a:p>
            <a:r>
              <a:rPr lang="es-AR" sz="2133" dirty="0"/>
              <a:t>Factibilidad de implementación</a:t>
            </a:r>
          </a:p>
        </p:txBody>
      </p:sp>
      <p:pic>
        <p:nvPicPr>
          <p:cNvPr id="12" name="Graphic 11" descr="Back with solid fill">
            <a:extLst>
              <a:ext uri="{FF2B5EF4-FFF2-40B4-BE49-F238E27FC236}">
                <a16:creationId xmlns:a16="http://schemas.microsoft.com/office/drawing/2014/main" id="{0F7A418C-1FA9-49E9-BCDA-6DA0FC144B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640576" y="2156541"/>
            <a:ext cx="767370" cy="814319"/>
          </a:xfrm>
          <a:prstGeom prst="rect">
            <a:avLst/>
          </a:prstGeom>
        </p:spPr>
      </p:pic>
      <p:sp>
        <p:nvSpPr>
          <p:cNvPr id="2" name="Rectangle: Rounded Corners 1">
            <a:extLst>
              <a:ext uri="{FF2B5EF4-FFF2-40B4-BE49-F238E27FC236}">
                <a16:creationId xmlns:a16="http://schemas.microsoft.com/office/drawing/2014/main" id="{B473DDFE-A488-4253-AE91-B3FC7756D0C4}"/>
              </a:ext>
            </a:extLst>
          </p:cNvPr>
          <p:cNvSpPr/>
          <p:nvPr/>
        </p:nvSpPr>
        <p:spPr>
          <a:xfrm>
            <a:off x="5632175" y="1949113"/>
            <a:ext cx="5770426" cy="2160309"/>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4" name="TextBox 13">
            <a:extLst>
              <a:ext uri="{FF2B5EF4-FFF2-40B4-BE49-F238E27FC236}">
                <a16:creationId xmlns:a16="http://schemas.microsoft.com/office/drawing/2014/main" id="{C7695A6D-36DF-4774-97CB-746A52D10AE3}"/>
              </a:ext>
            </a:extLst>
          </p:cNvPr>
          <p:cNvSpPr txBox="1"/>
          <p:nvPr/>
        </p:nvSpPr>
        <p:spPr>
          <a:xfrm>
            <a:off x="840389" y="4015075"/>
            <a:ext cx="3832256" cy="420564"/>
          </a:xfrm>
          <a:prstGeom prst="rect">
            <a:avLst/>
          </a:prstGeom>
          <a:noFill/>
        </p:spPr>
        <p:txBody>
          <a:bodyPr wrap="square">
            <a:spAutoFit/>
          </a:bodyPr>
          <a:lstStyle/>
          <a:p>
            <a:r>
              <a:rPr lang="es-AR" sz="2133" dirty="0"/>
              <a:t>Electrificación de los usos finales</a:t>
            </a:r>
          </a:p>
        </p:txBody>
      </p:sp>
      <p:sp>
        <p:nvSpPr>
          <p:cNvPr id="15" name="Rectangle: Rounded Corners 14">
            <a:extLst>
              <a:ext uri="{FF2B5EF4-FFF2-40B4-BE49-F238E27FC236}">
                <a16:creationId xmlns:a16="http://schemas.microsoft.com/office/drawing/2014/main" id="{2C466168-CD64-441E-9110-48795C79CBFC}"/>
              </a:ext>
            </a:extLst>
          </p:cNvPr>
          <p:cNvSpPr/>
          <p:nvPr/>
        </p:nvSpPr>
        <p:spPr>
          <a:xfrm>
            <a:off x="801528" y="3743454"/>
            <a:ext cx="3939964" cy="917298"/>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6" name="TextBox 15">
            <a:extLst>
              <a:ext uri="{FF2B5EF4-FFF2-40B4-BE49-F238E27FC236}">
                <a16:creationId xmlns:a16="http://schemas.microsoft.com/office/drawing/2014/main" id="{82919FEB-015F-43BE-9913-6E6CA4578404}"/>
              </a:ext>
            </a:extLst>
          </p:cNvPr>
          <p:cNvSpPr txBox="1"/>
          <p:nvPr/>
        </p:nvSpPr>
        <p:spPr>
          <a:xfrm>
            <a:off x="825157" y="4973309"/>
            <a:ext cx="3141362" cy="1405256"/>
          </a:xfrm>
          <a:prstGeom prst="rect">
            <a:avLst/>
          </a:prstGeom>
          <a:noFill/>
        </p:spPr>
        <p:txBody>
          <a:bodyPr wrap="square">
            <a:spAutoFit/>
          </a:bodyPr>
          <a:lstStyle/>
          <a:p>
            <a:r>
              <a:rPr lang="es-AR" sz="2133" dirty="0"/>
              <a:t>Electro movilidad, Biocombustibles y H2 (en discusión GNL y GNC) en el Sector Transporte</a:t>
            </a:r>
          </a:p>
        </p:txBody>
      </p:sp>
      <p:sp>
        <p:nvSpPr>
          <p:cNvPr id="20" name="Rectangle: Rounded Corners 19">
            <a:extLst>
              <a:ext uri="{FF2B5EF4-FFF2-40B4-BE49-F238E27FC236}">
                <a16:creationId xmlns:a16="http://schemas.microsoft.com/office/drawing/2014/main" id="{F71C7FCA-AB6D-4462-905E-C62DBB00343A}"/>
              </a:ext>
            </a:extLst>
          </p:cNvPr>
          <p:cNvSpPr/>
          <p:nvPr/>
        </p:nvSpPr>
        <p:spPr>
          <a:xfrm>
            <a:off x="825157" y="4959194"/>
            <a:ext cx="2963166" cy="1432621"/>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21" name="Graphic 20" descr="Arrow circle with solid fill">
            <a:extLst>
              <a:ext uri="{FF2B5EF4-FFF2-40B4-BE49-F238E27FC236}">
                <a16:creationId xmlns:a16="http://schemas.microsoft.com/office/drawing/2014/main" id="{9D6F6390-267B-4FE7-86B8-96EA373C109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91696" y="5088052"/>
            <a:ext cx="1219200" cy="1219200"/>
          </a:xfrm>
          <a:prstGeom prst="rect">
            <a:avLst/>
          </a:prstGeom>
        </p:spPr>
      </p:pic>
      <p:sp>
        <p:nvSpPr>
          <p:cNvPr id="22" name="TextBox 21">
            <a:extLst>
              <a:ext uri="{FF2B5EF4-FFF2-40B4-BE49-F238E27FC236}">
                <a16:creationId xmlns:a16="http://schemas.microsoft.com/office/drawing/2014/main" id="{AD67B292-D0B9-44DA-A9AC-BBF4F59A302D}"/>
              </a:ext>
            </a:extLst>
          </p:cNvPr>
          <p:cNvSpPr txBox="1"/>
          <p:nvPr/>
        </p:nvSpPr>
        <p:spPr>
          <a:xfrm>
            <a:off x="7015894" y="4535497"/>
            <a:ext cx="5404679" cy="1077026"/>
          </a:xfrm>
          <a:prstGeom prst="rect">
            <a:avLst/>
          </a:prstGeom>
          <a:noFill/>
        </p:spPr>
        <p:txBody>
          <a:bodyPr wrap="square">
            <a:spAutoFit/>
          </a:bodyPr>
          <a:lstStyle/>
          <a:p>
            <a:r>
              <a:rPr lang="es-AR" sz="2133" dirty="0"/>
              <a:t>Producción de Electricidad con fuentes no emisoras de CO2 (renovables intermitentes, nuclear y gran hidro)</a:t>
            </a:r>
          </a:p>
        </p:txBody>
      </p:sp>
      <p:sp>
        <p:nvSpPr>
          <p:cNvPr id="23" name="Rectangle: Rounded Corners 22">
            <a:extLst>
              <a:ext uri="{FF2B5EF4-FFF2-40B4-BE49-F238E27FC236}">
                <a16:creationId xmlns:a16="http://schemas.microsoft.com/office/drawing/2014/main" id="{0E4B1740-F6B4-45A8-B038-DE18087ACA2A}"/>
              </a:ext>
            </a:extLst>
          </p:cNvPr>
          <p:cNvSpPr/>
          <p:nvPr/>
        </p:nvSpPr>
        <p:spPr>
          <a:xfrm>
            <a:off x="6872830" y="4358393"/>
            <a:ext cx="5091248" cy="1219200"/>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4" name="TextBox 23">
            <a:extLst>
              <a:ext uri="{FF2B5EF4-FFF2-40B4-BE49-F238E27FC236}">
                <a16:creationId xmlns:a16="http://schemas.microsoft.com/office/drawing/2014/main" id="{DF7F1CC8-B932-4B71-97E3-E02212DAB7CC}"/>
              </a:ext>
            </a:extLst>
          </p:cNvPr>
          <p:cNvSpPr txBox="1"/>
          <p:nvPr/>
        </p:nvSpPr>
        <p:spPr>
          <a:xfrm>
            <a:off x="6823402" y="5840595"/>
            <a:ext cx="5319170" cy="748795"/>
          </a:xfrm>
          <a:prstGeom prst="rect">
            <a:avLst/>
          </a:prstGeom>
          <a:noFill/>
        </p:spPr>
        <p:txBody>
          <a:bodyPr wrap="square">
            <a:spAutoFit/>
          </a:bodyPr>
          <a:lstStyle/>
          <a:p>
            <a:pPr algn="ctr"/>
            <a:r>
              <a:rPr lang="es-AR" sz="2133" dirty="0"/>
              <a:t>Eficiencia energética en viviendas, industria y comercio (Empresas de Servicios Energéticos)</a:t>
            </a:r>
          </a:p>
        </p:txBody>
      </p:sp>
      <p:sp>
        <p:nvSpPr>
          <p:cNvPr id="26" name="Rectangle: Rounded Corners 25">
            <a:extLst>
              <a:ext uri="{FF2B5EF4-FFF2-40B4-BE49-F238E27FC236}">
                <a16:creationId xmlns:a16="http://schemas.microsoft.com/office/drawing/2014/main" id="{30F051BA-5032-4F8D-8132-FDA6816545E1}"/>
              </a:ext>
            </a:extLst>
          </p:cNvPr>
          <p:cNvSpPr/>
          <p:nvPr/>
        </p:nvSpPr>
        <p:spPr>
          <a:xfrm>
            <a:off x="6931858" y="5878096"/>
            <a:ext cx="5112940" cy="632987"/>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pic>
        <p:nvPicPr>
          <p:cNvPr id="28" name="Graphic 27" descr="Arrow Down with solid fill">
            <a:extLst>
              <a:ext uri="{FF2B5EF4-FFF2-40B4-BE49-F238E27FC236}">
                <a16:creationId xmlns:a16="http://schemas.microsoft.com/office/drawing/2014/main" id="{56D5E7AA-341F-443B-A5FD-A9F252C3776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4816035" flipH="1">
            <a:off x="6004252" y="4619229"/>
            <a:ext cx="517038" cy="1242725"/>
          </a:xfrm>
          <a:prstGeom prst="rect">
            <a:avLst/>
          </a:prstGeom>
        </p:spPr>
      </p:pic>
      <p:pic>
        <p:nvPicPr>
          <p:cNvPr id="29" name="Graphic 28" descr="Arrow Down with solid fill">
            <a:extLst>
              <a:ext uri="{FF2B5EF4-FFF2-40B4-BE49-F238E27FC236}">
                <a16:creationId xmlns:a16="http://schemas.microsoft.com/office/drawing/2014/main" id="{8108D1EA-73F5-45DD-BB53-517E450905C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6200000" flipH="1" flipV="1">
            <a:off x="4159498" y="4879638"/>
            <a:ext cx="517038" cy="1219200"/>
          </a:xfrm>
          <a:prstGeom prst="rect">
            <a:avLst/>
          </a:prstGeom>
        </p:spPr>
      </p:pic>
      <p:pic>
        <p:nvPicPr>
          <p:cNvPr id="31" name="Graphic 30" descr="Arrow Down with solid fill">
            <a:extLst>
              <a:ext uri="{FF2B5EF4-FFF2-40B4-BE49-F238E27FC236}">
                <a16:creationId xmlns:a16="http://schemas.microsoft.com/office/drawing/2014/main" id="{2FCD5FF8-CAC6-4013-B17F-FE4BA70F425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7547184" flipH="1">
            <a:off x="6008391" y="5147520"/>
            <a:ext cx="517038" cy="1242725"/>
          </a:xfrm>
          <a:prstGeom prst="rect">
            <a:avLst/>
          </a:prstGeom>
        </p:spPr>
      </p:pic>
    </p:spTree>
    <p:extLst>
      <p:ext uri="{BB962C8B-B14F-4D97-AF65-F5344CB8AC3E}">
        <p14:creationId xmlns:p14="http://schemas.microsoft.com/office/powerpoint/2010/main" val="2489386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34">
            <a:extLst>
              <a:ext uri="{FF2B5EF4-FFF2-40B4-BE49-F238E27FC236}">
                <a16:creationId xmlns:a16="http://schemas.microsoft.com/office/drawing/2014/main" id="{E48E4033-E184-41AB-BAA3-EFDA48823335}"/>
              </a:ext>
            </a:extLst>
          </p:cNvPr>
          <p:cNvSpPr txBox="1"/>
          <p:nvPr/>
        </p:nvSpPr>
        <p:spPr>
          <a:xfrm>
            <a:off x="868017" y="696332"/>
            <a:ext cx="10455966" cy="5909310"/>
          </a:xfrm>
          <a:prstGeom prst="rect">
            <a:avLst/>
          </a:prstGeom>
        </p:spPr>
        <p:txBody>
          <a:bodyPr wrap="square" lIns="0" tIns="0" rIns="0" bIns="0" rtlCol="0" anchor="t">
            <a:spAutoFit/>
          </a:bodyPr>
          <a:lstStyle/>
          <a:p>
            <a:r>
              <a:rPr lang="es-AR" sz="2400" b="1" i="0" u="none" strike="noStrike" baseline="0" dirty="0">
                <a:solidFill>
                  <a:srgbClr val="000000"/>
                </a:solidFill>
                <a:latin typeface="Cambria" panose="02040503050406030204" pitchFamily="18" charset="0"/>
                <a:ea typeface="Cambria" panose="02040503050406030204" pitchFamily="18" charset="0"/>
              </a:rPr>
              <a:t>COINCIDENCIA DE LOS PANELISTAS</a:t>
            </a:r>
            <a:r>
              <a:rPr lang="es-AR" sz="2400" i="0" u="none" strike="noStrike" baseline="0" dirty="0">
                <a:solidFill>
                  <a:srgbClr val="000000"/>
                </a:solidFill>
                <a:latin typeface="Cambria" panose="02040503050406030204" pitchFamily="18" charset="0"/>
                <a:ea typeface="Cambria" panose="02040503050406030204" pitchFamily="18" charset="0"/>
              </a:rPr>
              <a:t>:</a:t>
            </a:r>
          </a:p>
          <a:p>
            <a:endParaRPr lang="es-AR" sz="2400" spc="107" dirty="0">
              <a:solidFill>
                <a:schemeClr val="tx2">
                  <a:lumMod val="50000"/>
                </a:schemeClr>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El aumento de la temperatura media del planeta es causada por la emisión antropogénica de gases de efecto invernadero. Un incremento superior a 1,5/2 C hacia fines de siglo producirá efectos irreversibles en los ecosistemas y amenaza en el largo plazo la vida de nuestra especie como hoy la conocemos.</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El uso y la producción de combustibles fósiles es responsable del 75% de las emisiones. </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La transición energética es consecuencia de este diagnostico y consiste en pasar del estado actual, en el que la matriz energética mundial esta dominada en un 80% por carbón, petróleo y gas natural, a un estado final en el que las emisiones netas sean nulas (2050/2060)</a:t>
            </a:r>
          </a:p>
          <a:p>
            <a:endParaRPr lang="es-AR" sz="2400" spc="107"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75299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34">
            <a:extLst>
              <a:ext uri="{FF2B5EF4-FFF2-40B4-BE49-F238E27FC236}">
                <a16:creationId xmlns:a16="http://schemas.microsoft.com/office/drawing/2014/main" id="{E48E4033-E184-41AB-BAA3-EFDA48823335}"/>
              </a:ext>
            </a:extLst>
          </p:cNvPr>
          <p:cNvSpPr txBox="1"/>
          <p:nvPr/>
        </p:nvSpPr>
        <p:spPr>
          <a:xfrm>
            <a:off x="868017" y="696332"/>
            <a:ext cx="6327913" cy="369332"/>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La transición no es un proceso desconocido</a:t>
            </a:r>
          </a:p>
        </p:txBody>
      </p:sp>
      <p:sp>
        <p:nvSpPr>
          <p:cNvPr id="3" name="TextBox 34">
            <a:extLst>
              <a:ext uri="{FF2B5EF4-FFF2-40B4-BE49-F238E27FC236}">
                <a16:creationId xmlns:a16="http://schemas.microsoft.com/office/drawing/2014/main" id="{0DCA52A4-6F39-4651-9FA1-735890A8F685}"/>
              </a:ext>
            </a:extLst>
          </p:cNvPr>
          <p:cNvSpPr txBox="1"/>
          <p:nvPr/>
        </p:nvSpPr>
        <p:spPr>
          <a:xfrm>
            <a:off x="8331030" y="327359"/>
            <a:ext cx="3507747" cy="738664"/>
          </a:xfrm>
          <a:prstGeom prst="rect">
            <a:avLst/>
          </a:prstGeom>
        </p:spPr>
        <p:txBody>
          <a:bodyPr wrap="square" lIns="0" tIns="0" rIns="0" bIns="0" rtlCol="0" anchor="t">
            <a:spAutoFit/>
          </a:bodyPr>
          <a:lstStyle/>
          <a:p>
            <a:pPr algn="ctr"/>
            <a:r>
              <a:rPr lang="es-AR" sz="2400" spc="107" dirty="0">
                <a:solidFill>
                  <a:srgbClr val="000000"/>
                </a:solidFill>
                <a:latin typeface="Cambria" panose="02040503050406030204" pitchFamily="18" charset="0"/>
                <a:ea typeface="Cambria" panose="02040503050406030204" pitchFamily="18" charset="0"/>
              </a:rPr>
              <a:t>Madera – Biomasa – Agua – Viento - Sol</a:t>
            </a:r>
          </a:p>
        </p:txBody>
      </p:sp>
      <p:sp>
        <p:nvSpPr>
          <p:cNvPr id="4" name="TextBox 34">
            <a:extLst>
              <a:ext uri="{FF2B5EF4-FFF2-40B4-BE49-F238E27FC236}">
                <a16:creationId xmlns:a16="http://schemas.microsoft.com/office/drawing/2014/main" id="{6AB00DAE-D18B-48BD-B9D0-EB07240BE226}"/>
              </a:ext>
            </a:extLst>
          </p:cNvPr>
          <p:cNvSpPr txBox="1"/>
          <p:nvPr/>
        </p:nvSpPr>
        <p:spPr>
          <a:xfrm>
            <a:off x="8786198" y="1255101"/>
            <a:ext cx="1298706" cy="369332"/>
          </a:xfrm>
          <a:prstGeom prst="rect">
            <a:avLst/>
          </a:prstGeom>
        </p:spPr>
        <p:txBody>
          <a:bodyPr wrap="square" lIns="0" tIns="0" rIns="0" bIns="0" rtlCol="0" anchor="t">
            <a:spAutoFit/>
          </a:bodyPr>
          <a:lstStyle/>
          <a:p>
            <a:pPr algn="ctr"/>
            <a:r>
              <a:rPr lang="es-AR" sz="2400" spc="107" dirty="0">
                <a:solidFill>
                  <a:srgbClr val="000000"/>
                </a:solidFill>
                <a:latin typeface="Cambria" panose="02040503050406030204" pitchFamily="18" charset="0"/>
                <a:ea typeface="Cambria" panose="02040503050406030204" pitchFamily="18" charset="0"/>
              </a:rPr>
              <a:t>Carbón</a:t>
            </a:r>
          </a:p>
        </p:txBody>
      </p:sp>
      <p:sp>
        <p:nvSpPr>
          <p:cNvPr id="5" name="TextBox 34">
            <a:extLst>
              <a:ext uri="{FF2B5EF4-FFF2-40B4-BE49-F238E27FC236}">
                <a16:creationId xmlns:a16="http://schemas.microsoft.com/office/drawing/2014/main" id="{88B34F29-36A9-4591-94B2-459BE7732F5C}"/>
              </a:ext>
            </a:extLst>
          </p:cNvPr>
          <p:cNvSpPr txBox="1"/>
          <p:nvPr/>
        </p:nvSpPr>
        <p:spPr>
          <a:xfrm>
            <a:off x="8892615" y="1815006"/>
            <a:ext cx="1298706" cy="738664"/>
          </a:xfrm>
          <a:prstGeom prst="rect">
            <a:avLst/>
          </a:prstGeom>
        </p:spPr>
        <p:txBody>
          <a:bodyPr wrap="square" lIns="0" tIns="0" rIns="0" bIns="0" rtlCol="0" anchor="t">
            <a:spAutoFit/>
          </a:bodyPr>
          <a:lstStyle/>
          <a:p>
            <a:pPr algn="ctr"/>
            <a:r>
              <a:rPr lang="es-AR" sz="2400" spc="107" dirty="0">
                <a:solidFill>
                  <a:srgbClr val="000000"/>
                </a:solidFill>
                <a:latin typeface="Cambria" panose="02040503050406030204" pitchFamily="18" charset="0"/>
                <a:ea typeface="Cambria" panose="02040503050406030204" pitchFamily="18" charset="0"/>
              </a:rPr>
              <a:t>Petróleo y Gas</a:t>
            </a:r>
          </a:p>
        </p:txBody>
      </p:sp>
      <p:cxnSp>
        <p:nvCxnSpPr>
          <p:cNvPr id="6" name="Straight Arrow Connector 5">
            <a:extLst>
              <a:ext uri="{FF2B5EF4-FFF2-40B4-BE49-F238E27FC236}">
                <a16:creationId xmlns:a16="http://schemas.microsoft.com/office/drawing/2014/main" id="{C7A12CEE-55D6-46AB-B52E-51FCEDBA3A74}"/>
              </a:ext>
            </a:extLst>
          </p:cNvPr>
          <p:cNvCxnSpPr>
            <a:cxnSpLocks/>
          </p:cNvCxnSpPr>
          <p:nvPr/>
        </p:nvCxnSpPr>
        <p:spPr>
          <a:xfrm>
            <a:off x="8309113" y="520505"/>
            <a:ext cx="0" cy="3091419"/>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34">
            <a:extLst>
              <a:ext uri="{FF2B5EF4-FFF2-40B4-BE49-F238E27FC236}">
                <a16:creationId xmlns:a16="http://schemas.microsoft.com/office/drawing/2014/main" id="{97411EC8-6019-4BB8-81C1-E9C861B20F46}"/>
              </a:ext>
            </a:extLst>
          </p:cNvPr>
          <p:cNvSpPr txBox="1"/>
          <p:nvPr/>
        </p:nvSpPr>
        <p:spPr>
          <a:xfrm>
            <a:off x="686360" y="1676115"/>
            <a:ext cx="7066161" cy="1107996"/>
          </a:xfrm>
          <a:prstGeom prst="rect">
            <a:avLst/>
          </a:prstGeom>
        </p:spPr>
        <p:txBody>
          <a:bodyPr wrap="square" lIns="0" tIns="0" rIns="0" bIns="0" rtlCol="0" anchor="t">
            <a:spAutoFit/>
          </a:bodyPr>
          <a:lstStyle/>
          <a:p>
            <a:pPr algn="ctr"/>
            <a:r>
              <a:rPr lang="es-AR" sz="2400" spc="107" dirty="0">
                <a:solidFill>
                  <a:srgbClr val="000000"/>
                </a:solidFill>
                <a:latin typeface="Cambria" panose="02040503050406030204" pitchFamily="18" charset="0"/>
                <a:ea typeface="Cambria" panose="02040503050406030204" pitchFamily="18" charset="0"/>
              </a:rPr>
              <a:t>Siempre ha sido un proceso de mejora. Pasaje a estadios de mayor eficiencia para satisfacer demandas crecientes de población y económicas</a:t>
            </a:r>
          </a:p>
        </p:txBody>
      </p:sp>
      <p:sp>
        <p:nvSpPr>
          <p:cNvPr id="9" name="TextBox 34">
            <a:extLst>
              <a:ext uri="{FF2B5EF4-FFF2-40B4-BE49-F238E27FC236}">
                <a16:creationId xmlns:a16="http://schemas.microsoft.com/office/drawing/2014/main" id="{CE5605DC-D178-4228-8FB5-492A152976B0}"/>
              </a:ext>
            </a:extLst>
          </p:cNvPr>
          <p:cNvSpPr txBox="1"/>
          <p:nvPr/>
        </p:nvSpPr>
        <p:spPr>
          <a:xfrm>
            <a:off x="498892" y="3161714"/>
            <a:ext cx="7066161" cy="1846659"/>
          </a:xfrm>
          <a:prstGeom prst="rect">
            <a:avLst/>
          </a:prstGeom>
        </p:spPr>
        <p:txBody>
          <a:bodyPr wrap="square" lIns="0" tIns="0" rIns="0" bIns="0" rtlCol="0" anchor="t">
            <a:spAutoFit/>
          </a:bodyPr>
          <a:lstStyle/>
          <a:p>
            <a:pPr algn="ctr"/>
            <a:r>
              <a:rPr lang="es-AR" sz="2400" spc="107" dirty="0">
                <a:solidFill>
                  <a:srgbClr val="000000"/>
                </a:solidFill>
                <a:latin typeface="Cambria" panose="02040503050406030204" pitchFamily="18" charset="0"/>
                <a:ea typeface="Cambria" panose="02040503050406030204" pitchFamily="18" charset="0"/>
              </a:rPr>
              <a:t>Esta transición es distinta. Es la “madre de las transiciones” No hay ruptura tecnológica sino necesidad de reducir emisiones. Ello genera un futuro incierto en el corto plazo y un objetivo de difícil cumplimiento</a:t>
            </a:r>
          </a:p>
        </p:txBody>
      </p:sp>
      <p:sp>
        <p:nvSpPr>
          <p:cNvPr id="10" name="TextBox 34">
            <a:extLst>
              <a:ext uri="{FF2B5EF4-FFF2-40B4-BE49-F238E27FC236}">
                <a16:creationId xmlns:a16="http://schemas.microsoft.com/office/drawing/2014/main" id="{C6E15AA7-6D68-4149-A73C-637A8F74AE26}"/>
              </a:ext>
            </a:extLst>
          </p:cNvPr>
          <p:cNvSpPr txBox="1"/>
          <p:nvPr/>
        </p:nvSpPr>
        <p:spPr>
          <a:xfrm>
            <a:off x="8102481" y="4500810"/>
            <a:ext cx="3590627" cy="1477328"/>
          </a:xfrm>
          <a:prstGeom prst="rect">
            <a:avLst/>
          </a:prstGeom>
        </p:spPr>
        <p:txBody>
          <a:bodyPr wrap="square" lIns="0" tIns="0" rIns="0" bIns="0" rtlCol="0" anchor="t">
            <a:spAutoFit/>
          </a:bodyPr>
          <a:lstStyle/>
          <a:p>
            <a:pPr algn="ctr"/>
            <a:r>
              <a:rPr lang="es-AR" sz="2400" spc="107" dirty="0">
                <a:solidFill>
                  <a:srgbClr val="000000"/>
                </a:solidFill>
                <a:latin typeface="Cambria" panose="02040503050406030204" pitchFamily="18" charset="0"/>
                <a:ea typeface="Cambria" panose="02040503050406030204" pitchFamily="18" charset="0"/>
              </a:rPr>
              <a:t>Las restricciones podrían pasar por otros recursos (agua, empleo, minerales)</a:t>
            </a:r>
          </a:p>
        </p:txBody>
      </p:sp>
      <p:sp>
        <p:nvSpPr>
          <p:cNvPr id="11" name="TextBox 34">
            <a:extLst>
              <a:ext uri="{FF2B5EF4-FFF2-40B4-BE49-F238E27FC236}">
                <a16:creationId xmlns:a16="http://schemas.microsoft.com/office/drawing/2014/main" id="{2C113239-B115-4BB3-B0F5-2C2CA8E7D53B}"/>
              </a:ext>
            </a:extLst>
          </p:cNvPr>
          <p:cNvSpPr txBox="1"/>
          <p:nvPr/>
        </p:nvSpPr>
        <p:spPr>
          <a:xfrm>
            <a:off x="8786198" y="3304148"/>
            <a:ext cx="2735242" cy="615553"/>
          </a:xfrm>
          <a:prstGeom prst="rect">
            <a:avLst/>
          </a:prstGeom>
        </p:spPr>
        <p:txBody>
          <a:bodyPr wrap="square" lIns="0" tIns="0" rIns="0" bIns="0" rtlCol="0" anchor="t">
            <a:spAutoFit/>
          </a:bodyPr>
          <a:lstStyle/>
          <a:p>
            <a:pPr algn="ctr"/>
            <a:r>
              <a:rPr lang="es-AR" sz="2400" spc="107" dirty="0">
                <a:solidFill>
                  <a:srgbClr val="000000"/>
                </a:solidFill>
                <a:latin typeface="Cambria" panose="02040503050406030204" pitchFamily="18" charset="0"/>
                <a:ea typeface="Cambria" panose="02040503050406030204" pitchFamily="18" charset="0"/>
              </a:rPr>
              <a:t>Electricidad </a:t>
            </a:r>
            <a:r>
              <a:rPr lang="es-AR" sz="4000" spc="107" dirty="0">
                <a:solidFill>
                  <a:srgbClr val="FF0000"/>
                </a:solidFill>
                <a:latin typeface="Cambria" panose="02040503050406030204" pitchFamily="18" charset="0"/>
                <a:ea typeface="Cambria" panose="02040503050406030204" pitchFamily="18" charset="0"/>
              </a:rPr>
              <a:t>?</a:t>
            </a:r>
            <a:r>
              <a:rPr lang="es-AR" sz="2400" spc="107" dirty="0">
                <a:solidFill>
                  <a:srgbClr val="000000"/>
                </a:solidFill>
                <a:latin typeface="Cambria" panose="02040503050406030204" pitchFamily="18" charset="0"/>
                <a:ea typeface="Cambria" panose="02040503050406030204" pitchFamily="18" charset="0"/>
              </a:rPr>
              <a:t>   </a:t>
            </a:r>
          </a:p>
        </p:txBody>
      </p:sp>
      <p:sp>
        <p:nvSpPr>
          <p:cNvPr id="12" name="TextBox 34">
            <a:extLst>
              <a:ext uri="{FF2B5EF4-FFF2-40B4-BE49-F238E27FC236}">
                <a16:creationId xmlns:a16="http://schemas.microsoft.com/office/drawing/2014/main" id="{66FE8E37-D5FB-4629-ABF1-3C98907A1998}"/>
              </a:ext>
            </a:extLst>
          </p:cNvPr>
          <p:cNvSpPr txBox="1"/>
          <p:nvPr/>
        </p:nvSpPr>
        <p:spPr>
          <a:xfrm>
            <a:off x="556439" y="5253378"/>
            <a:ext cx="7066161" cy="1107996"/>
          </a:xfrm>
          <a:prstGeom prst="rect">
            <a:avLst/>
          </a:prstGeom>
        </p:spPr>
        <p:txBody>
          <a:bodyPr wrap="square" lIns="0" tIns="0" rIns="0" bIns="0" rtlCol="0" anchor="t">
            <a:spAutoFit/>
          </a:bodyPr>
          <a:lstStyle/>
          <a:p>
            <a:pPr algn="ctr"/>
            <a:r>
              <a:rPr lang="es-AR" sz="2400" spc="107" dirty="0">
                <a:solidFill>
                  <a:srgbClr val="000000"/>
                </a:solidFill>
                <a:latin typeface="Cambria" panose="02040503050406030204" pitchFamily="18" charset="0"/>
                <a:ea typeface="Cambria" panose="02040503050406030204" pitchFamily="18" charset="0"/>
              </a:rPr>
              <a:t>Se requiere un enfoque integral, construir disponibilidad de recursos y monitorear su evolución en forma permanente</a:t>
            </a:r>
          </a:p>
        </p:txBody>
      </p:sp>
    </p:spTree>
    <p:extLst>
      <p:ext uri="{BB962C8B-B14F-4D97-AF65-F5344CB8AC3E}">
        <p14:creationId xmlns:p14="http://schemas.microsoft.com/office/powerpoint/2010/main" val="1435079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34">
            <a:extLst>
              <a:ext uri="{FF2B5EF4-FFF2-40B4-BE49-F238E27FC236}">
                <a16:creationId xmlns:a16="http://schemas.microsoft.com/office/drawing/2014/main" id="{E48E4033-E184-41AB-BAA3-EFDA48823335}"/>
              </a:ext>
            </a:extLst>
          </p:cNvPr>
          <p:cNvSpPr txBox="1"/>
          <p:nvPr/>
        </p:nvSpPr>
        <p:spPr>
          <a:xfrm>
            <a:off x="882085" y="316504"/>
            <a:ext cx="6327913" cy="369332"/>
          </a:xfrm>
          <a:prstGeom prst="rect">
            <a:avLst/>
          </a:prstGeom>
        </p:spPr>
        <p:txBody>
          <a:bodyPr wrap="square" lIns="0" tIns="0" rIns="0" bIns="0" rtlCol="0" anchor="t">
            <a:spAutoFit/>
          </a:bodyPr>
          <a:lstStyle/>
          <a:p>
            <a:r>
              <a:rPr lang="es-AR" sz="2400" b="1" spc="107" dirty="0">
                <a:solidFill>
                  <a:srgbClr val="000000"/>
                </a:solidFill>
                <a:latin typeface="Cambria" panose="02040503050406030204" pitchFamily="18" charset="0"/>
                <a:ea typeface="Cambria" panose="02040503050406030204" pitchFamily="18" charset="0"/>
              </a:rPr>
              <a:t>CONTEXTO GLOBAL</a:t>
            </a:r>
          </a:p>
        </p:txBody>
      </p:sp>
      <p:sp>
        <p:nvSpPr>
          <p:cNvPr id="8" name="TextBox 34">
            <a:extLst>
              <a:ext uri="{FF2B5EF4-FFF2-40B4-BE49-F238E27FC236}">
                <a16:creationId xmlns:a16="http://schemas.microsoft.com/office/drawing/2014/main" id="{97411EC8-6019-4BB8-81C1-E9C861B20F46}"/>
              </a:ext>
            </a:extLst>
          </p:cNvPr>
          <p:cNvSpPr txBox="1"/>
          <p:nvPr/>
        </p:nvSpPr>
        <p:spPr>
          <a:xfrm>
            <a:off x="882085" y="850214"/>
            <a:ext cx="9794070" cy="5909310"/>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La Organización Mundial Meteorológica  informa todos los años el  deterioro climático. 2020 ha sido uno de los tres años mas cálidos registrados en la historia.</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Es cada vez mas probable que sea imposible cumplir con las metas recomendadas por la comunidad científica. Al ritmo actual cruzaríamos la barrera de las 450 ppm en 14 años</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Las emisiones de CO2 por la producción y consumo de energía crecieron en la ultima década 3,2%, cayeron en los países ricos pero crecieron sobre todo en las economías emergentes (China, India, Brasil…).</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Sin embargo se mantiene una gran asimetrías: ‘responsabilidades comunes pero diferenciadas”… Argentina emite ligeramente por debajo de la media mundial (4,1 vs 4,4 tCO2/</a:t>
            </a:r>
            <a:r>
              <a:rPr lang="es-AR" sz="2400" spc="107" dirty="0" err="1">
                <a:solidFill>
                  <a:srgbClr val="000000"/>
                </a:solidFill>
                <a:latin typeface="Cambria" panose="02040503050406030204" pitchFamily="18" charset="0"/>
                <a:ea typeface="Cambria" panose="02040503050406030204" pitchFamily="18" charset="0"/>
              </a:rPr>
              <a:t>hab</a:t>
            </a:r>
            <a:r>
              <a:rPr lang="es-AR" sz="2400" spc="107" dirty="0">
                <a:solidFill>
                  <a:srgbClr val="000000"/>
                </a:solidFill>
                <a:latin typeface="Cambria" panose="02040503050406030204" pitchFamily="18" charset="0"/>
                <a:ea typeface="Cambria" panose="02040503050406030204" pitchFamily="18" charset="0"/>
              </a:rPr>
              <a:t>) en aumento.</a:t>
            </a:r>
          </a:p>
        </p:txBody>
      </p:sp>
    </p:spTree>
    <p:extLst>
      <p:ext uri="{BB962C8B-B14F-4D97-AF65-F5344CB8AC3E}">
        <p14:creationId xmlns:p14="http://schemas.microsoft.com/office/powerpoint/2010/main" val="1718951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34">
            <a:extLst>
              <a:ext uri="{FF2B5EF4-FFF2-40B4-BE49-F238E27FC236}">
                <a16:creationId xmlns:a16="http://schemas.microsoft.com/office/drawing/2014/main" id="{97411EC8-6019-4BB8-81C1-E9C861B20F46}"/>
              </a:ext>
            </a:extLst>
          </p:cNvPr>
          <p:cNvSpPr txBox="1"/>
          <p:nvPr/>
        </p:nvSpPr>
        <p:spPr>
          <a:xfrm>
            <a:off x="882085" y="568858"/>
            <a:ext cx="9794070" cy="2954655"/>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En el 2050 la economía mundial seria un 30% mayor que en 2020, pero para cumplir las metas el consumo de energía debe ser un 7% inferior al de ese año.</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Para cumplir las metas en 2050 las energías renovables deberán aumentar hasta el 66% del total y la nuclear al 11%, mientras que las fósiles deberán reducirse al 23%</a:t>
            </a:r>
          </a:p>
          <a:p>
            <a:endParaRPr lang="es-AR" sz="2400" spc="107" dirty="0">
              <a:solidFill>
                <a:srgbClr val="000000"/>
              </a:solidFill>
              <a:latin typeface="Cambria" panose="02040503050406030204" pitchFamily="18" charset="0"/>
              <a:ea typeface="Cambria" panose="02040503050406030204" pitchFamily="18" charset="0"/>
            </a:endParaRPr>
          </a:p>
        </p:txBody>
      </p:sp>
      <p:sp>
        <p:nvSpPr>
          <p:cNvPr id="4" name="TextBox 34">
            <a:extLst>
              <a:ext uri="{FF2B5EF4-FFF2-40B4-BE49-F238E27FC236}">
                <a16:creationId xmlns:a16="http://schemas.microsoft.com/office/drawing/2014/main" id="{5C6966DE-D2C1-4D2C-AEDF-6FDE8450B790}"/>
              </a:ext>
            </a:extLst>
          </p:cNvPr>
          <p:cNvSpPr txBox="1"/>
          <p:nvPr/>
        </p:nvSpPr>
        <p:spPr>
          <a:xfrm>
            <a:off x="882085" y="3523513"/>
            <a:ext cx="6327913" cy="369332"/>
          </a:xfrm>
          <a:prstGeom prst="rect">
            <a:avLst/>
          </a:prstGeom>
        </p:spPr>
        <p:txBody>
          <a:bodyPr wrap="square" lIns="0" tIns="0" rIns="0" bIns="0" rtlCol="0" anchor="t">
            <a:spAutoFit/>
          </a:bodyPr>
          <a:lstStyle/>
          <a:p>
            <a:r>
              <a:rPr lang="es-AR" sz="2400" b="1" spc="107" dirty="0">
                <a:solidFill>
                  <a:srgbClr val="000000"/>
                </a:solidFill>
                <a:latin typeface="Cambria" panose="02040503050406030204" pitchFamily="18" charset="0"/>
                <a:ea typeface="Cambria" panose="02040503050406030204" pitchFamily="18" charset="0"/>
              </a:rPr>
              <a:t>PILARES DE LA TRANSICION ENERGETICA</a:t>
            </a:r>
          </a:p>
        </p:txBody>
      </p:sp>
      <p:sp>
        <p:nvSpPr>
          <p:cNvPr id="5" name="TextBox 34">
            <a:extLst>
              <a:ext uri="{FF2B5EF4-FFF2-40B4-BE49-F238E27FC236}">
                <a16:creationId xmlns:a16="http://schemas.microsoft.com/office/drawing/2014/main" id="{3B88A258-F098-43F8-A5BE-DAE80C5A08F7}"/>
              </a:ext>
            </a:extLst>
          </p:cNvPr>
          <p:cNvSpPr txBox="1"/>
          <p:nvPr/>
        </p:nvSpPr>
        <p:spPr>
          <a:xfrm>
            <a:off x="882085" y="4152029"/>
            <a:ext cx="7066161" cy="369332"/>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Eficiencia Energética</a:t>
            </a:r>
          </a:p>
        </p:txBody>
      </p:sp>
      <p:sp>
        <p:nvSpPr>
          <p:cNvPr id="6" name="TextBox 34">
            <a:extLst>
              <a:ext uri="{FF2B5EF4-FFF2-40B4-BE49-F238E27FC236}">
                <a16:creationId xmlns:a16="http://schemas.microsoft.com/office/drawing/2014/main" id="{C6D2572F-76B8-447E-B65C-3EE2475AA96D}"/>
              </a:ext>
            </a:extLst>
          </p:cNvPr>
          <p:cNvSpPr txBox="1"/>
          <p:nvPr/>
        </p:nvSpPr>
        <p:spPr>
          <a:xfrm>
            <a:off x="882085" y="4725542"/>
            <a:ext cx="9134112" cy="369332"/>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Sustitución de Fuentes fósiles por otras no emisoras de CO2</a:t>
            </a:r>
          </a:p>
        </p:txBody>
      </p:sp>
      <p:sp>
        <p:nvSpPr>
          <p:cNvPr id="7" name="TextBox 34">
            <a:extLst>
              <a:ext uri="{FF2B5EF4-FFF2-40B4-BE49-F238E27FC236}">
                <a16:creationId xmlns:a16="http://schemas.microsoft.com/office/drawing/2014/main" id="{BFF801B6-EB8B-444C-9683-B1B41BF1A24E}"/>
              </a:ext>
            </a:extLst>
          </p:cNvPr>
          <p:cNvSpPr txBox="1"/>
          <p:nvPr/>
        </p:nvSpPr>
        <p:spPr>
          <a:xfrm>
            <a:off x="882085" y="5429235"/>
            <a:ext cx="7066161" cy="369332"/>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Cambios estructurales socio-económicos</a:t>
            </a:r>
          </a:p>
        </p:txBody>
      </p:sp>
      <p:sp>
        <p:nvSpPr>
          <p:cNvPr id="9" name="TextBox 34">
            <a:extLst>
              <a:ext uri="{FF2B5EF4-FFF2-40B4-BE49-F238E27FC236}">
                <a16:creationId xmlns:a16="http://schemas.microsoft.com/office/drawing/2014/main" id="{EB26A6F3-8F3C-40F5-A99F-FFCD1778F935}"/>
              </a:ext>
            </a:extLst>
          </p:cNvPr>
          <p:cNvSpPr txBox="1"/>
          <p:nvPr/>
        </p:nvSpPr>
        <p:spPr>
          <a:xfrm>
            <a:off x="882084" y="6104476"/>
            <a:ext cx="10810244" cy="369332"/>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Planificación integrada energía – transporte – vivienda – cambio climático</a:t>
            </a:r>
          </a:p>
        </p:txBody>
      </p:sp>
    </p:spTree>
    <p:extLst>
      <p:ext uri="{BB962C8B-B14F-4D97-AF65-F5344CB8AC3E}">
        <p14:creationId xmlns:p14="http://schemas.microsoft.com/office/powerpoint/2010/main" val="3396743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20">
            <a:extLst>
              <a:ext uri="{FF2B5EF4-FFF2-40B4-BE49-F238E27FC236}">
                <a16:creationId xmlns:a16="http://schemas.microsoft.com/office/drawing/2014/main" id="{218E8BA7-569A-444D-B594-2967E9201DDA}"/>
              </a:ext>
            </a:extLst>
          </p:cNvPr>
          <p:cNvSpPr txBox="1"/>
          <p:nvPr/>
        </p:nvSpPr>
        <p:spPr>
          <a:xfrm>
            <a:off x="1843082" y="246733"/>
            <a:ext cx="8707972" cy="369332"/>
          </a:xfrm>
          <a:prstGeom prst="rect">
            <a:avLst/>
          </a:prstGeom>
        </p:spPr>
        <p:txBody>
          <a:bodyPr wrap="square" lIns="0" tIns="0" rIns="0" bIns="0" rtlCol="0" anchor="t">
            <a:spAutoFit/>
          </a:bodyPr>
          <a:lstStyle/>
          <a:p>
            <a:pPr algn="ctr"/>
            <a:r>
              <a:rPr lang="es-AR" sz="2400" b="1"/>
              <a:t>Los fósiles en el Escenario de Emisiones Netas Cero en 2050</a:t>
            </a:r>
            <a:endParaRPr lang="es-AR" sz="2400" b="1" dirty="0"/>
          </a:p>
        </p:txBody>
      </p:sp>
      <p:sp>
        <p:nvSpPr>
          <p:cNvPr id="15" name="TextBox 20">
            <a:extLst>
              <a:ext uri="{FF2B5EF4-FFF2-40B4-BE49-F238E27FC236}">
                <a16:creationId xmlns:a16="http://schemas.microsoft.com/office/drawing/2014/main" id="{C8E9E824-94BE-429F-A68B-27D29D410EE3}"/>
              </a:ext>
            </a:extLst>
          </p:cNvPr>
          <p:cNvSpPr txBox="1"/>
          <p:nvPr/>
        </p:nvSpPr>
        <p:spPr>
          <a:xfrm>
            <a:off x="79512" y="6142151"/>
            <a:ext cx="3472070" cy="646331"/>
          </a:xfrm>
          <a:prstGeom prst="rect">
            <a:avLst/>
          </a:prstGeom>
        </p:spPr>
        <p:txBody>
          <a:bodyPr wrap="square" lIns="0" tIns="0" rIns="0" bIns="0" rtlCol="0" anchor="t">
            <a:spAutoFit/>
          </a:bodyPr>
          <a:lstStyle/>
          <a:p>
            <a:r>
              <a:rPr lang="es-AR" sz="1400"/>
              <a:t>Fuente: Agencia Internacional de la Energia; “Net Zero by 2050: A Roadmapo for a Global Energy Sector </a:t>
            </a:r>
            <a:endParaRPr lang="es-AR" sz="1400" dirty="0"/>
          </a:p>
        </p:txBody>
      </p:sp>
      <p:pic>
        <p:nvPicPr>
          <p:cNvPr id="3" name="Picture 2" descr="Chart, line chart&#10;&#10;Description automatically generated">
            <a:extLst>
              <a:ext uri="{FF2B5EF4-FFF2-40B4-BE49-F238E27FC236}">
                <a16:creationId xmlns:a16="http://schemas.microsoft.com/office/drawing/2014/main" id="{ECEE1969-1602-47AD-A737-BAFF5DFFE522}"/>
              </a:ext>
            </a:extLst>
          </p:cNvPr>
          <p:cNvPicPr>
            <a:picLocks noChangeAspect="1"/>
          </p:cNvPicPr>
          <p:nvPr/>
        </p:nvPicPr>
        <p:blipFill>
          <a:blip r:embed="rId2"/>
          <a:stretch>
            <a:fillRect/>
          </a:stretch>
        </p:blipFill>
        <p:spPr>
          <a:xfrm>
            <a:off x="1294228" y="867476"/>
            <a:ext cx="9748909" cy="5200593"/>
          </a:xfrm>
          <a:prstGeom prst="rect">
            <a:avLst/>
          </a:prstGeom>
        </p:spPr>
      </p:pic>
    </p:spTree>
    <p:extLst>
      <p:ext uri="{BB962C8B-B14F-4D97-AF65-F5344CB8AC3E}">
        <p14:creationId xmlns:p14="http://schemas.microsoft.com/office/powerpoint/2010/main" val="2602560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34">
            <a:extLst>
              <a:ext uri="{FF2B5EF4-FFF2-40B4-BE49-F238E27FC236}">
                <a16:creationId xmlns:a16="http://schemas.microsoft.com/office/drawing/2014/main" id="{F5691100-BA2E-44FD-BEF9-13A6112262F0}"/>
              </a:ext>
            </a:extLst>
          </p:cNvPr>
          <p:cNvSpPr txBox="1"/>
          <p:nvPr/>
        </p:nvSpPr>
        <p:spPr>
          <a:xfrm>
            <a:off x="783611" y="541162"/>
            <a:ext cx="6327913" cy="369332"/>
          </a:xfrm>
          <a:prstGeom prst="rect">
            <a:avLst/>
          </a:prstGeom>
        </p:spPr>
        <p:txBody>
          <a:bodyPr wrap="square" lIns="0" tIns="0" rIns="0" bIns="0" rtlCol="0" anchor="t">
            <a:spAutoFit/>
          </a:bodyPr>
          <a:lstStyle/>
          <a:p>
            <a:r>
              <a:rPr lang="es-AR" sz="2400" b="1" spc="107" dirty="0">
                <a:solidFill>
                  <a:srgbClr val="000000"/>
                </a:solidFill>
                <a:latin typeface="Cambria" panose="02040503050406030204" pitchFamily="18" charset="0"/>
                <a:ea typeface="Cambria" panose="02040503050406030204" pitchFamily="18" charset="0"/>
              </a:rPr>
              <a:t>ECONOMIA DEL CAMBIO CLIMATICO</a:t>
            </a:r>
          </a:p>
        </p:txBody>
      </p:sp>
      <p:sp>
        <p:nvSpPr>
          <p:cNvPr id="14" name="TextBox 34">
            <a:extLst>
              <a:ext uri="{FF2B5EF4-FFF2-40B4-BE49-F238E27FC236}">
                <a16:creationId xmlns:a16="http://schemas.microsoft.com/office/drawing/2014/main" id="{809D7830-26C7-4B9B-8C2D-7E946052CCCD}"/>
              </a:ext>
            </a:extLst>
          </p:cNvPr>
          <p:cNvSpPr txBox="1"/>
          <p:nvPr/>
        </p:nvSpPr>
        <p:spPr>
          <a:xfrm>
            <a:off x="783610" y="1131565"/>
            <a:ext cx="9992241" cy="5539978"/>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El cambio climático es una externalidad negativa mundial </a:t>
            </a:r>
            <a:r>
              <a:rPr lang="es-AR" altLang="es-AR" sz="2400" dirty="0">
                <a:latin typeface="Times New Roman" panose="02020603050405020304" pitchFamily="18" charset="0"/>
                <a:cs typeface="Times New Roman" panose="02020603050405020304" pitchFamily="18" charset="0"/>
              </a:rPr>
              <a:t>que pone en riesgo el clima, que es un bien público global. El reconocimiento o la negación de esta externalidad es crucial a la hora de tratarla. </a:t>
            </a:r>
          </a:p>
          <a:p>
            <a:endParaRPr lang="es-AR" altLang="es-AR" sz="2400" dirty="0">
              <a:latin typeface="Times New Roman" panose="02020603050405020304" pitchFamily="18" charset="0"/>
              <a:cs typeface="Times New Roman" panose="02020603050405020304" pitchFamily="18" charset="0"/>
            </a:endParaRPr>
          </a:p>
          <a:p>
            <a:r>
              <a:rPr lang="es-AR" altLang="es-AR" sz="2400" dirty="0">
                <a:latin typeface="Times New Roman" panose="02020603050405020304" pitchFamily="18" charset="0"/>
                <a:cs typeface="Times New Roman" panose="02020603050405020304" pitchFamily="18" charset="0"/>
              </a:rPr>
              <a:t>Una parte de la rentabilidad del uso de los combustibles fósiles se hace a expensas del clima y de la atmosfera del planeta. La lenta tasa de recuperación de la naturaleza hace que esa carga se traslade INTERGENERACIONALMENTE</a:t>
            </a:r>
          </a:p>
          <a:p>
            <a:endParaRPr lang="es-AR" altLang="es-AR" sz="2400" dirty="0">
              <a:latin typeface="Times New Roman" panose="02020603050405020304" pitchFamily="18" charset="0"/>
              <a:cs typeface="Times New Roman" panose="02020603050405020304" pitchFamily="18" charset="0"/>
            </a:endParaRPr>
          </a:p>
          <a:p>
            <a:r>
              <a:rPr lang="es-AR" altLang="es-AR" sz="2400" dirty="0">
                <a:latin typeface="Times New Roman" panose="02020603050405020304" pitchFamily="18" charset="0"/>
                <a:cs typeface="Times New Roman" panose="02020603050405020304" pitchFamily="18" charset="0"/>
              </a:rPr>
              <a:t>El impuesto al carbono es un instrumento esencial para abatir las emisiones. El FMI propone un impuesto de 75 u$s/tCO2 para los países de impuestos altos; 50 u$s ingresos medios y 25 u$s ingresos bajos.</a:t>
            </a:r>
          </a:p>
          <a:p>
            <a:endParaRPr lang="es-AR" altLang="es-AR" sz="2400" dirty="0">
              <a:latin typeface="Times New Roman" panose="02020603050405020304" pitchFamily="18" charset="0"/>
              <a:cs typeface="Times New Roman" panose="02020603050405020304" pitchFamily="18" charset="0"/>
            </a:endParaRPr>
          </a:p>
          <a:p>
            <a:r>
              <a:rPr lang="es-AR" altLang="es-AR" sz="2400" dirty="0">
                <a:latin typeface="Times New Roman" panose="02020603050405020304" pitchFamily="18" charset="0"/>
                <a:cs typeface="Times New Roman" panose="02020603050405020304" pitchFamily="18" charset="0"/>
              </a:rPr>
              <a:t>Incluyendo a los países del G20 se cubre el 85% de las emisiones totales en la próxima década. China y Estados Unidos serán responsables de la mitad de las emisiones globales a fines de esta década.</a:t>
            </a:r>
            <a:endParaRPr lang="es-AR" sz="2400" spc="107"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44254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34">
            <a:extLst>
              <a:ext uri="{FF2B5EF4-FFF2-40B4-BE49-F238E27FC236}">
                <a16:creationId xmlns:a16="http://schemas.microsoft.com/office/drawing/2014/main" id="{F5691100-BA2E-44FD-BEF9-13A6112262F0}"/>
              </a:ext>
            </a:extLst>
          </p:cNvPr>
          <p:cNvSpPr txBox="1"/>
          <p:nvPr/>
        </p:nvSpPr>
        <p:spPr>
          <a:xfrm>
            <a:off x="783611" y="245739"/>
            <a:ext cx="9626481" cy="738664"/>
          </a:xfrm>
          <a:prstGeom prst="rect">
            <a:avLst/>
          </a:prstGeom>
        </p:spPr>
        <p:txBody>
          <a:bodyPr wrap="square" lIns="0" tIns="0" rIns="0" bIns="0" rtlCol="0" anchor="t">
            <a:spAutoFit/>
          </a:bodyPr>
          <a:lstStyle/>
          <a:p>
            <a:r>
              <a:rPr lang="en-US" sz="2400" b="1" spc="107" dirty="0">
                <a:solidFill>
                  <a:srgbClr val="000000"/>
                </a:solidFill>
                <a:latin typeface="Cambria" panose="02040503050406030204" pitchFamily="18" charset="0"/>
                <a:ea typeface="Cambria" panose="02040503050406030204" pitchFamily="18" charset="0"/>
              </a:rPr>
              <a:t>L</a:t>
            </a:r>
            <a:r>
              <a:rPr lang="es-AR" sz="2400" b="1" spc="107" dirty="0">
                <a:solidFill>
                  <a:srgbClr val="000000"/>
                </a:solidFill>
                <a:latin typeface="Cambria" panose="02040503050406030204" pitchFamily="18" charset="0"/>
                <a:ea typeface="Cambria" panose="02040503050406030204" pitchFamily="18" charset="0"/>
              </a:rPr>
              <a:t>OS COMPROMISOS INTERNACIONALES: ACUERDOS DE PARIS Y COP 26 EN GLASGOW</a:t>
            </a:r>
          </a:p>
        </p:txBody>
      </p:sp>
      <p:sp>
        <p:nvSpPr>
          <p:cNvPr id="14" name="TextBox 34">
            <a:extLst>
              <a:ext uri="{FF2B5EF4-FFF2-40B4-BE49-F238E27FC236}">
                <a16:creationId xmlns:a16="http://schemas.microsoft.com/office/drawing/2014/main" id="{809D7830-26C7-4B9B-8C2D-7E946052CCCD}"/>
              </a:ext>
            </a:extLst>
          </p:cNvPr>
          <p:cNvSpPr txBox="1"/>
          <p:nvPr/>
        </p:nvSpPr>
        <p:spPr>
          <a:xfrm>
            <a:off x="783610" y="1131565"/>
            <a:ext cx="9992241" cy="5539978"/>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Los países signatarios, de los cuales Argentina forma parte, han comprometido acciones:</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Mitigación (disminución de emisiones);</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Adaptación (acciones para evitar daños inminentes e irreparables), países que han ocasionado el problema y países que lo sufren.</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Estos compromisos implican un sistema “blando” sujeto a la voluntad de los países, pero con ambiciones progresivas ya que deben ser revisados cada 5 años con el compromiso de no regresión.</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Los países deben indicar en sus compromisos los objetivos, instrumentos, plazos, actores, condiciones habilitantes, áreas prioritarias, medidas viables y voluntad política.</a:t>
            </a:r>
          </a:p>
        </p:txBody>
      </p:sp>
    </p:spTree>
    <p:extLst>
      <p:ext uri="{BB962C8B-B14F-4D97-AF65-F5344CB8AC3E}">
        <p14:creationId xmlns:p14="http://schemas.microsoft.com/office/powerpoint/2010/main" val="4062700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34">
            <a:extLst>
              <a:ext uri="{FF2B5EF4-FFF2-40B4-BE49-F238E27FC236}">
                <a16:creationId xmlns:a16="http://schemas.microsoft.com/office/drawing/2014/main" id="{809D7830-26C7-4B9B-8C2D-7E946052CCCD}"/>
              </a:ext>
            </a:extLst>
          </p:cNvPr>
          <p:cNvSpPr txBox="1"/>
          <p:nvPr/>
        </p:nvSpPr>
        <p:spPr>
          <a:xfrm>
            <a:off x="628865" y="519398"/>
            <a:ext cx="10958532" cy="5909310"/>
          </a:xfrm>
          <a:prstGeom prst="rect">
            <a:avLst/>
          </a:prstGeom>
        </p:spPr>
        <p:txBody>
          <a:bodyPr wrap="square" lIns="0" tIns="0" rIns="0" bIns="0" rtlCol="0" anchor="t">
            <a:spAutoFit/>
          </a:bodyPr>
          <a:lstStyle/>
          <a:p>
            <a:r>
              <a:rPr lang="es-AR" sz="2400" spc="107" dirty="0">
                <a:solidFill>
                  <a:srgbClr val="000000"/>
                </a:solidFill>
                <a:latin typeface="Cambria" panose="02040503050406030204" pitchFamily="18" charset="0"/>
                <a:ea typeface="Cambria" panose="02040503050406030204" pitchFamily="18" charset="0"/>
              </a:rPr>
              <a:t>Argentina ha presentado oficialmente sus compromisos en 2017, 2019 y 2020, incrementando su ambición de reducción de emisiones a un total de 359 MtCO2 en 2030,pero sin indicar como va a hacerlo, y comprometiendo una penetración del 30% de las energías renovables en su matriz energética.</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El Presidente anuncio que la Argentina será carbono neutral en 2050, aunque carece de un plan para ello y observando las decisiones internas esta afirmación es al menos ambigua (ley de promoción de hidrocarburos; subsidios a los combustibles fósiles; “zonas frías”, disminución del cupo obligatorio de biocombustibles,….</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El cumplimiento de estos compromisos tendrá implicancias comerciales y transformacionales para el país. Se requiere una:</a:t>
            </a:r>
          </a:p>
          <a:p>
            <a:pPr algn="ctr"/>
            <a:r>
              <a:rPr lang="es-AR" sz="2400" spc="107" dirty="0">
                <a:solidFill>
                  <a:srgbClr val="000000"/>
                </a:solidFill>
                <a:latin typeface="Cambria" panose="02040503050406030204" pitchFamily="18" charset="0"/>
                <a:ea typeface="Cambria" panose="02040503050406030204" pitchFamily="18" charset="0"/>
              </a:rPr>
              <a:t>“Transformación Keynesiana”</a:t>
            </a:r>
          </a:p>
          <a:p>
            <a:endParaRPr lang="es-AR" sz="2400" spc="107" dirty="0">
              <a:solidFill>
                <a:srgbClr val="000000"/>
              </a:solidFill>
              <a:latin typeface="Cambria" panose="02040503050406030204" pitchFamily="18" charset="0"/>
              <a:ea typeface="Cambria" panose="02040503050406030204" pitchFamily="18" charset="0"/>
            </a:endParaRPr>
          </a:p>
          <a:p>
            <a:r>
              <a:rPr lang="es-AR" sz="2400" spc="107" dirty="0">
                <a:solidFill>
                  <a:srgbClr val="000000"/>
                </a:solidFill>
                <a:latin typeface="Cambria" panose="02040503050406030204" pitchFamily="18" charset="0"/>
                <a:ea typeface="Cambria" panose="02040503050406030204" pitchFamily="18" charset="0"/>
              </a:rPr>
              <a:t>La transición energética enfrenta serias dificultades:</a:t>
            </a:r>
          </a:p>
        </p:txBody>
      </p:sp>
    </p:spTree>
    <p:extLst>
      <p:ext uri="{BB962C8B-B14F-4D97-AF65-F5344CB8AC3E}">
        <p14:creationId xmlns:p14="http://schemas.microsoft.com/office/powerpoint/2010/main" val="69701371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1094</TotalTime>
  <Words>1297</Words>
  <Application>Microsoft Office PowerPoint</Application>
  <PresentationFormat>Widescreen</PresentationFormat>
  <Paragraphs>97</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Barlow</vt:lpstr>
      <vt:lpstr>Calibri</vt:lpstr>
      <vt:lpstr>Calibri Light</vt:lpstr>
      <vt:lpstr>Cambria</vt:lpstr>
      <vt:lpstr>Times New Roman</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Gerardo Rabinovich</cp:lastModifiedBy>
  <cp:revision>63</cp:revision>
  <dcterms:created xsi:type="dcterms:W3CDTF">2021-02-22T14:12:57Z</dcterms:created>
  <dcterms:modified xsi:type="dcterms:W3CDTF">2021-10-07T13:49:46Z</dcterms:modified>
</cp:coreProperties>
</file>