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97"/>
  </p:normalViewPr>
  <p:slideViewPr>
    <p:cSldViewPr snapToGrid="0" snapToObjects="1">
      <p:cViewPr varScale="1">
        <p:scale>
          <a:sx n="114" d="100"/>
          <a:sy n="114" d="100"/>
        </p:scale>
        <p:origin x="4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CD9367C2-3E08-D54A-84E0-C0AD9D13F830}" type="datetimeFigureOut">
              <a:rPr lang="es-AR" smtClean="0"/>
              <a:t>4/10/21</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38392387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D9367C2-3E08-D54A-84E0-C0AD9D13F830}" type="datetimeFigureOut">
              <a:rPr lang="es-AR" smtClean="0"/>
              <a:t>4/10/21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2284451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D9367C2-3E08-D54A-84E0-C0AD9D13F830}" type="datetimeFigureOut">
              <a:rPr lang="es-AR" smtClean="0"/>
              <a:t>4/10/21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107453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D9367C2-3E08-D54A-84E0-C0AD9D13F830}" type="datetimeFigureOut">
              <a:rPr lang="es-AR" smtClean="0"/>
              <a:t>4/10/21</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4070604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CD9367C2-3E08-D54A-84E0-C0AD9D13F830}" type="datetimeFigureOut">
              <a:rPr lang="es-AR" smtClean="0"/>
              <a:t>4/10/21</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29369821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CD9367C2-3E08-D54A-84E0-C0AD9D13F830}" type="datetimeFigureOut">
              <a:rPr lang="es-AR" smtClean="0"/>
              <a:t>4/10/21</a:t>
            </a:fld>
            <a:endParaRPr lang="es-AR"/>
          </a:p>
        </p:txBody>
      </p:sp>
      <p:sp>
        <p:nvSpPr>
          <p:cNvPr id="9" name="Footer Placeholder 8"/>
          <p:cNvSpPr>
            <a:spLocks noGrp="1"/>
          </p:cNvSpPr>
          <p:nvPr>
            <p:ph type="ftr" sz="quarter" idx="11"/>
          </p:nvPr>
        </p:nvSpPr>
        <p:spPr/>
        <p:txBody>
          <a:bodyPr/>
          <a:lstStyle/>
          <a:p>
            <a:endParaRPr lang="es-AR"/>
          </a:p>
        </p:txBody>
      </p:sp>
      <p:sp>
        <p:nvSpPr>
          <p:cNvPr id="10" name="Slide Number Placeholder 9"/>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69992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CD9367C2-3E08-D54A-84E0-C0AD9D13F830}" type="datetimeFigureOut">
              <a:rPr lang="es-AR" smtClean="0"/>
              <a:t>4/10/21</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2FC8226B-9995-E540-8293-C02BEDB26AB2}" type="slidenum">
              <a:rPr lang="es-AR" smtClean="0"/>
              <a:t>‹Nº›</a:t>
            </a:fld>
            <a:endParaRPr lang="es-AR"/>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09108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D9367C2-3E08-D54A-84E0-C0AD9D13F830}" type="datetimeFigureOut">
              <a:rPr lang="es-AR" smtClean="0"/>
              <a:t>4/10/21</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346121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367C2-3E08-D54A-84E0-C0AD9D13F830}" type="datetimeFigureOut">
              <a:rPr lang="es-AR" smtClean="0"/>
              <a:t>4/10/21</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1251987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CD9367C2-3E08-D54A-84E0-C0AD9D13F830}" type="datetimeFigureOut">
              <a:rPr lang="es-AR" smtClean="0"/>
              <a:t>4/10/21</a:t>
            </a:fld>
            <a:endParaRPr lang="es-A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AR"/>
          </a:p>
        </p:txBody>
      </p:sp>
      <p:sp>
        <p:nvSpPr>
          <p:cNvPr id="11" name="Slide Number Placeholder 10"/>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227471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D9367C2-3E08-D54A-84E0-C0AD9D13F830}" type="datetimeFigureOut">
              <a:rPr lang="es-AR" smtClean="0"/>
              <a:t>4/10/21</a:t>
            </a:fld>
            <a:endParaRPr lang="es-A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AR"/>
          </a:p>
        </p:txBody>
      </p:sp>
      <p:sp>
        <p:nvSpPr>
          <p:cNvPr id="10" name="Slide Number Placeholder 9"/>
          <p:cNvSpPr>
            <a:spLocks noGrp="1"/>
          </p:cNvSpPr>
          <p:nvPr>
            <p:ph type="sldNum" sz="quarter" idx="12"/>
          </p:nvPr>
        </p:nvSpPr>
        <p:spPr/>
        <p:txBody>
          <a:bodyPr/>
          <a:lstStyle/>
          <a:p>
            <a:fld id="{2FC8226B-9995-E540-8293-C02BEDB26AB2}" type="slidenum">
              <a:rPr lang="es-AR" smtClean="0"/>
              <a:t>‹Nº›</a:t>
            </a:fld>
            <a:endParaRPr lang="es-AR"/>
          </a:p>
        </p:txBody>
      </p:sp>
    </p:spTree>
    <p:extLst>
      <p:ext uri="{BB962C8B-B14F-4D97-AF65-F5344CB8AC3E}">
        <p14:creationId xmlns:p14="http://schemas.microsoft.com/office/powerpoint/2010/main" val="3812977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CD9367C2-3E08-D54A-84E0-C0AD9D13F830}" type="datetimeFigureOut">
              <a:rPr lang="es-AR" smtClean="0"/>
              <a:t>4/10/21</a:t>
            </a:fld>
            <a:endParaRPr lang="es-A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A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2FC8226B-9995-E540-8293-C02BEDB26AB2}" type="slidenum">
              <a:rPr lang="es-AR" smtClean="0"/>
              <a:t>‹Nº›</a:t>
            </a:fld>
            <a:endParaRPr lang="es-AR"/>
          </a:p>
        </p:txBody>
      </p:sp>
    </p:spTree>
    <p:extLst>
      <p:ext uri="{BB962C8B-B14F-4D97-AF65-F5344CB8AC3E}">
        <p14:creationId xmlns:p14="http://schemas.microsoft.com/office/powerpoint/2010/main" val="4184622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29B942-9B1B-D944-A608-ACB9BFFE5CFE}"/>
              </a:ext>
            </a:extLst>
          </p:cNvPr>
          <p:cNvSpPr>
            <a:spLocks noGrp="1"/>
          </p:cNvSpPr>
          <p:nvPr>
            <p:ph type="ctrTitle"/>
          </p:nvPr>
        </p:nvSpPr>
        <p:spPr/>
        <p:txBody>
          <a:bodyPr>
            <a:normAutofit fontScale="90000"/>
          </a:bodyPr>
          <a:lstStyle/>
          <a:p>
            <a:r>
              <a:rPr lang="es-AR" dirty="0"/>
              <a:t>SEMINARIO IAE MOSCONI</a:t>
            </a:r>
            <a:br>
              <a:rPr lang="es-AR" dirty="0"/>
            </a:br>
            <a:r>
              <a:rPr lang="es-AR" dirty="0"/>
              <a:t>OCTUBRE 2021</a:t>
            </a:r>
            <a:br>
              <a:rPr lang="es-AR" dirty="0"/>
            </a:br>
            <a:endParaRPr lang="es-AR" dirty="0"/>
          </a:p>
        </p:txBody>
      </p:sp>
      <p:sp>
        <p:nvSpPr>
          <p:cNvPr id="3" name="Subtítulo 2">
            <a:extLst>
              <a:ext uri="{FF2B5EF4-FFF2-40B4-BE49-F238E27FC236}">
                <a16:creationId xmlns:a16="http://schemas.microsoft.com/office/drawing/2014/main" id="{8E32C298-1712-274A-A0AB-9464BA78BAD3}"/>
              </a:ext>
            </a:extLst>
          </p:cNvPr>
          <p:cNvSpPr>
            <a:spLocks noGrp="1"/>
          </p:cNvSpPr>
          <p:nvPr>
            <p:ph type="subTitle" idx="1"/>
          </p:nvPr>
        </p:nvSpPr>
        <p:spPr>
          <a:xfrm>
            <a:off x="1323594" y="5110827"/>
            <a:ext cx="6801612" cy="453632"/>
          </a:xfrm>
        </p:spPr>
        <p:txBody>
          <a:bodyPr>
            <a:normAutofit/>
          </a:bodyPr>
          <a:lstStyle/>
          <a:p>
            <a:r>
              <a:rPr lang="es-AR" cap="all" spc="200" dirty="0">
                <a:solidFill>
                  <a:srgbClr val="262626"/>
                </a:solidFill>
                <a:latin typeface="+mj-lt"/>
                <a:ea typeface="+mj-ea"/>
                <a:cs typeface="+mj-cs"/>
              </a:rPr>
              <a:t>NICOLAS GADANO</a:t>
            </a:r>
          </a:p>
        </p:txBody>
      </p:sp>
    </p:spTree>
    <p:extLst>
      <p:ext uri="{BB962C8B-B14F-4D97-AF65-F5344CB8AC3E}">
        <p14:creationId xmlns:p14="http://schemas.microsoft.com/office/powerpoint/2010/main" val="1881118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D2B621B-D653-F343-B8CD-FB9C8404B4DA}"/>
              </a:ext>
            </a:extLst>
          </p:cNvPr>
          <p:cNvSpPr txBox="1">
            <a:spLocks/>
          </p:cNvSpPr>
          <p:nvPr/>
        </p:nvSpPr>
        <p:spPr>
          <a:xfrm>
            <a:off x="1237378" y="355241"/>
            <a:ext cx="8858278" cy="1143000"/>
          </a:xfrm>
          <a:prstGeom prst="rect">
            <a:avLst/>
          </a:prstGeom>
        </p:spPr>
        <p:txBody>
          <a:bodyP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err="1"/>
              <a:t>Régimen</a:t>
            </a:r>
            <a:r>
              <a:rPr lang="en-US" dirty="0"/>
              <a:t> de </a:t>
            </a:r>
            <a:r>
              <a:rPr lang="en-US" dirty="0" err="1"/>
              <a:t>Promoción</a:t>
            </a:r>
            <a:r>
              <a:rPr lang="en-US" dirty="0"/>
              <a:t> de los </a:t>
            </a:r>
            <a:r>
              <a:rPr lang="en-US" dirty="0" err="1"/>
              <a:t>Hidrocarburos</a:t>
            </a:r>
            <a:r>
              <a:rPr lang="en-US" dirty="0"/>
              <a:t> (RPIH)</a:t>
            </a:r>
          </a:p>
        </p:txBody>
      </p:sp>
      <p:sp>
        <p:nvSpPr>
          <p:cNvPr id="7" name="CuadroTexto 6">
            <a:extLst>
              <a:ext uri="{FF2B5EF4-FFF2-40B4-BE49-F238E27FC236}">
                <a16:creationId xmlns:a16="http://schemas.microsoft.com/office/drawing/2014/main" id="{CF8C6E31-8593-574F-96E6-7E9701E0127D}"/>
              </a:ext>
            </a:extLst>
          </p:cNvPr>
          <p:cNvSpPr txBox="1"/>
          <p:nvPr/>
        </p:nvSpPr>
        <p:spPr>
          <a:xfrm>
            <a:off x="-11151" y="1498241"/>
            <a:ext cx="12192000" cy="5078313"/>
          </a:xfrm>
          <a:prstGeom prst="rect">
            <a:avLst/>
          </a:prstGeom>
          <a:noFill/>
        </p:spPr>
        <p:txBody>
          <a:bodyPr wrap="square" rtlCol="0">
            <a:spAutoFit/>
          </a:bodyPr>
          <a:lstStyle/>
          <a:p>
            <a:pPr marL="285750" indent="-285750">
              <a:buFont typeface="Arial" panose="020B0604020202020204" pitchFamily="34" charset="0"/>
              <a:buChar char="•"/>
            </a:pPr>
            <a:r>
              <a:rPr lang="es-AR" dirty="0"/>
              <a:t>El RPIH es un conjunto de regímenes promocionales para la industria, no una reforma a la legislación de hidrocarburos </a:t>
            </a:r>
          </a:p>
          <a:p>
            <a:endParaRPr lang="es-AR" dirty="0"/>
          </a:p>
          <a:p>
            <a:pPr marL="285750" indent="-285750">
              <a:buFont typeface="Arial" panose="020B0604020202020204" pitchFamily="34" charset="0"/>
              <a:buChar char="•"/>
            </a:pPr>
            <a:r>
              <a:rPr lang="es-AR" dirty="0"/>
              <a:t>Vigencia por veinte años, pero se presenta sin un marco de planificación estratégica de nuestra energía para el futuro. Esta carencia es más grave en el contexto de la transición energética global</a:t>
            </a:r>
          </a:p>
          <a:p>
            <a:pPr marL="285750" indent="-285750">
              <a:buFont typeface="Arial" panose="020B0604020202020204" pitchFamily="34" charset="0"/>
              <a:buChar char="•"/>
            </a:pPr>
            <a:endParaRPr lang="es-AR" dirty="0"/>
          </a:p>
          <a:p>
            <a:pPr marL="285750" indent="-285750">
              <a:buFont typeface="Arial" panose="020B0604020202020204" pitchFamily="34" charset="0"/>
              <a:buChar char="•"/>
            </a:pPr>
            <a:r>
              <a:rPr lang="es-AR" dirty="0"/>
              <a:t>¿Cuál es la traba al crecimiento de Vaca Muerta y del sector? Problemas comunes a toda la economía:  restricciones para exportar, indisponibilidad de las divisas, estructura impositiva, precios distorsionados, incertidumbre económica generalizada</a:t>
            </a:r>
          </a:p>
          <a:p>
            <a:pPr marL="285750" indent="-285750">
              <a:buFont typeface="Arial" panose="020B0604020202020204" pitchFamily="34" charset="0"/>
              <a:buChar char="•"/>
            </a:pPr>
            <a:endParaRPr lang="es-AR" dirty="0"/>
          </a:p>
          <a:p>
            <a:pPr marL="285750" indent="-285750">
              <a:buFont typeface="Arial" panose="020B0604020202020204" pitchFamily="34" charset="0"/>
              <a:buChar char="•"/>
            </a:pPr>
            <a:r>
              <a:rPr lang="es-AR" dirty="0"/>
              <a:t>En vez de solucionar los problemas con un programa económico integral, el Gobierno entrega excepciones parciales a cambio de cierto patrón de desempeño. El espíritu de los planes sociales trasladado a las empresas</a:t>
            </a:r>
          </a:p>
          <a:p>
            <a:endParaRPr lang="es-AR" dirty="0"/>
          </a:p>
          <a:p>
            <a:pPr marL="285750" indent="-285750">
              <a:buFont typeface="Arial" panose="020B0604020202020204" pitchFamily="34" charset="0"/>
              <a:buChar char="•"/>
            </a:pPr>
            <a:r>
              <a:rPr lang="es-AR" dirty="0"/>
              <a:t>¿Qué se quiere promocionar? Producción, procesamiento, calidad, yacimientos de baja productividad, exportaciones, abastecimiento interno, obras de infraestructura, inversiones en “origen”, género, empleo, sustentabilidad ambiental,  proveedores nacionales, proveedores regionales, reducción del costo del capital. </a:t>
            </a:r>
          </a:p>
          <a:p>
            <a:r>
              <a:rPr lang="es-AR" dirty="0"/>
              <a:t> </a:t>
            </a:r>
          </a:p>
          <a:p>
            <a:pPr marL="285750" indent="-285750">
              <a:buFont typeface="Arial" panose="020B0604020202020204" pitchFamily="34" charset="0"/>
              <a:buChar char="•"/>
            </a:pPr>
            <a:r>
              <a:rPr lang="es-AR" dirty="0"/>
              <a:t>Todo con la modalidad preferida por el </a:t>
            </a:r>
            <a:r>
              <a:rPr lang="es-AR" dirty="0" err="1"/>
              <a:t>kirchnerismo</a:t>
            </a:r>
            <a:r>
              <a:rPr lang="es-AR" dirty="0"/>
              <a:t>: micro </a:t>
            </a:r>
            <a:r>
              <a:rPr lang="es-AR" dirty="0" err="1"/>
              <a:t>management</a:t>
            </a:r>
            <a:r>
              <a:rPr lang="es-AR" dirty="0"/>
              <a:t> y alta discrecionalidad</a:t>
            </a:r>
          </a:p>
          <a:p>
            <a:pPr marL="285750" indent="-285750">
              <a:buFont typeface="Arial" panose="020B0604020202020204" pitchFamily="34" charset="0"/>
              <a:buChar char="•"/>
            </a:pPr>
            <a:endParaRPr lang="es-AR" dirty="0"/>
          </a:p>
          <a:p>
            <a:pPr marL="285750" indent="-285750">
              <a:buFont typeface="Arial" panose="020B0604020202020204" pitchFamily="34" charset="0"/>
              <a:buChar char="•"/>
            </a:pPr>
            <a:r>
              <a:rPr lang="en-US" dirty="0"/>
              <a:t>El  RECH (</a:t>
            </a:r>
            <a:r>
              <a:rPr lang="en-US" dirty="0" err="1"/>
              <a:t>Régimen</a:t>
            </a:r>
            <a:r>
              <a:rPr lang="en-US" dirty="0"/>
              <a:t> Especial de </a:t>
            </a:r>
            <a:r>
              <a:rPr lang="en-US" dirty="0" err="1"/>
              <a:t>Cancelación</a:t>
            </a:r>
            <a:r>
              <a:rPr lang="en-US" dirty="0"/>
              <a:t>  para Grandes </a:t>
            </a:r>
            <a:r>
              <a:rPr lang="en-US" dirty="0" err="1"/>
              <a:t>Inversores</a:t>
            </a:r>
            <a:r>
              <a:rPr lang="en-US" dirty="0"/>
              <a:t> </a:t>
            </a:r>
            <a:r>
              <a:rPr lang="en-US" dirty="0" err="1"/>
              <a:t>Hidrocarburíferos</a:t>
            </a:r>
            <a:r>
              <a:rPr lang="en-US" dirty="0"/>
              <a:t>): la </a:t>
            </a:r>
            <a:r>
              <a:rPr lang="en-US" dirty="0" err="1"/>
              <a:t>confusión</a:t>
            </a:r>
            <a:r>
              <a:rPr lang="en-US" dirty="0"/>
              <a:t> </a:t>
            </a:r>
            <a:r>
              <a:rPr lang="en-US" dirty="0" err="1"/>
              <a:t>oficial</a:t>
            </a:r>
            <a:r>
              <a:rPr lang="en-US" dirty="0"/>
              <a:t> con YPF  </a:t>
            </a:r>
            <a:endParaRPr lang="es-AR" dirty="0"/>
          </a:p>
        </p:txBody>
      </p:sp>
    </p:spTree>
    <p:extLst>
      <p:ext uri="{BB962C8B-B14F-4D97-AF65-F5344CB8AC3E}">
        <p14:creationId xmlns:p14="http://schemas.microsoft.com/office/powerpoint/2010/main" val="1452059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12 Marcador de posición de imagen" descr="logo repsol ypf.jpg">
            <a:extLst>
              <a:ext uri="{FF2B5EF4-FFF2-40B4-BE49-F238E27FC236}">
                <a16:creationId xmlns:a16="http://schemas.microsoft.com/office/drawing/2014/main" id="{ED6A23AA-E1A8-D741-8046-A75DAA446941}"/>
              </a:ext>
            </a:extLst>
          </p:cNvPr>
          <p:cNvPicPr>
            <a:picLocks noChangeAspect="1"/>
          </p:cNvPicPr>
          <p:nvPr/>
        </p:nvPicPr>
        <p:blipFill>
          <a:blip r:embed="rId2" cstate="print"/>
          <a:srcRect l="9335" r="9335"/>
          <a:stretch>
            <a:fillRect/>
          </a:stretch>
        </p:blipFill>
        <p:spPr>
          <a:xfrm>
            <a:off x="8209477" y="980729"/>
            <a:ext cx="1795135" cy="1795135"/>
          </a:xfrm>
          <a:prstGeom prst="rect">
            <a:avLst/>
          </a:prstGeom>
        </p:spPr>
      </p:pic>
      <p:pic>
        <p:nvPicPr>
          <p:cNvPr id="7" name="13 Marcador de posición de imagen" descr="logo viejo.jpg">
            <a:extLst>
              <a:ext uri="{FF2B5EF4-FFF2-40B4-BE49-F238E27FC236}">
                <a16:creationId xmlns:a16="http://schemas.microsoft.com/office/drawing/2014/main" id="{83CEABB9-974E-FA4F-85E6-CF99B476FC89}"/>
              </a:ext>
            </a:extLst>
          </p:cNvPr>
          <p:cNvPicPr>
            <a:picLocks noChangeAspect="1"/>
          </p:cNvPicPr>
          <p:nvPr/>
        </p:nvPicPr>
        <p:blipFill>
          <a:blip r:embed="rId3" cstate="print"/>
          <a:srcRect l="12750" r="12750"/>
          <a:stretch>
            <a:fillRect/>
          </a:stretch>
        </p:blipFill>
        <p:spPr>
          <a:xfrm>
            <a:off x="3796159" y="855839"/>
            <a:ext cx="1834349" cy="1610335"/>
          </a:xfrm>
          <a:prstGeom prst="ellipse">
            <a:avLst/>
          </a:prstGeom>
          <a:solidFill>
            <a:srgbClr val="1D1D1D">
              <a:alpha val="70000"/>
            </a:srgbClr>
          </a:solidFill>
        </p:spPr>
      </p:pic>
      <p:pic>
        <p:nvPicPr>
          <p:cNvPr id="8" name="14 Marcador de posición de imagen" descr="logo noventas.png">
            <a:extLst>
              <a:ext uri="{FF2B5EF4-FFF2-40B4-BE49-F238E27FC236}">
                <a16:creationId xmlns:a16="http://schemas.microsoft.com/office/drawing/2014/main" id="{E655C7DE-F11F-544E-A026-7AF11CDEAB46}"/>
              </a:ext>
            </a:extLst>
          </p:cNvPr>
          <p:cNvPicPr>
            <a:picLocks noChangeAspect="1"/>
          </p:cNvPicPr>
          <p:nvPr/>
        </p:nvPicPr>
        <p:blipFill>
          <a:blip r:embed="rId4" cstate="print"/>
          <a:srcRect l="6014" r="6014"/>
          <a:stretch>
            <a:fillRect/>
          </a:stretch>
        </p:blipFill>
        <p:spPr>
          <a:xfrm>
            <a:off x="3848606" y="3090473"/>
            <a:ext cx="2042409" cy="1152128"/>
          </a:xfrm>
          <a:prstGeom prst="rect">
            <a:avLst/>
          </a:prstGeom>
        </p:spPr>
      </p:pic>
      <p:pic>
        <p:nvPicPr>
          <p:cNvPr id="9" name="14 Marcador de posición de imagen" descr="logo noventas.png">
            <a:extLst>
              <a:ext uri="{FF2B5EF4-FFF2-40B4-BE49-F238E27FC236}">
                <a16:creationId xmlns:a16="http://schemas.microsoft.com/office/drawing/2014/main" id="{FC4EF1B7-1BE9-784F-BE37-15EDCBC81028}"/>
              </a:ext>
            </a:extLst>
          </p:cNvPr>
          <p:cNvPicPr>
            <a:picLocks noChangeAspect="1"/>
          </p:cNvPicPr>
          <p:nvPr/>
        </p:nvPicPr>
        <p:blipFill>
          <a:blip r:embed="rId5" cstate="print"/>
          <a:stretch>
            <a:fillRect/>
          </a:stretch>
        </p:blipFill>
        <p:spPr>
          <a:xfrm>
            <a:off x="8140130" y="3131557"/>
            <a:ext cx="2088232" cy="1571636"/>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pic>
      <p:grpSp>
        <p:nvGrpSpPr>
          <p:cNvPr id="10" name="Agrupar 8">
            <a:extLst>
              <a:ext uri="{FF2B5EF4-FFF2-40B4-BE49-F238E27FC236}">
                <a16:creationId xmlns:a16="http://schemas.microsoft.com/office/drawing/2014/main" id="{606D3B11-478B-D34C-B3AD-3CC8F9EAC73E}"/>
              </a:ext>
            </a:extLst>
          </p:cNvPr>
          <p:cNvGrpSpPr/>
          <p:nvPr/>
        </p:nvGrpSpPr>
        <p:grpSpPr>
          <a:xfrm>
            <a:off x="2207567" y="836714"/>
            <a:ext cx="1313804" cy="931039"/>
            <a:chOff x="3365655" y="1667575"/>
            <a:chExt cx="1139172" cy="949134"/>
          </a:xfrm>
        </p:grpSpPr>
        <p:sp>
          <p:nvSpPr>
            <p:cNvPr id="11" name="Flecha derecha 10">
              <a:extLst>
                <a:ext uri="{FF2B5EF4-FFF2-40B4-BE49-F238E27FC236}">
                  <a16:creationId xmlns:a16="http://schemas.microsoft.com/office/drawing/2014/main" id="{FD0570CD-9CD6-834B-B051-C8424F70F999}"/>
                </a:ext>
              </a:extLst>
            </p:cNvPr>
            <p:cNvSpPr/>
            <p:nvPr/>
          </p:nvSpPr>
          <p:spPr>
            <a:xfrm>
              <a:off x="3365655" y="1667575"/>
              <a:ext cx="1139172" cy="949134"/>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2" name="Flecha derecha 4">
              <a:extLst>
                <a:ext uri="{FF2B5EF4-FFF2-40B4-BE49-F238E27FC236}">
                  <a16:creationId xmlns:a16="http://schemas.microsoft.com/office/drawing/2014/main" id="{6D66EE70-C3C5-AC4E-8276-E95F93715ED9}"/>
                </a:ext>
              </a:extLst>
            </p:cNvPr>
            <p:cNvSpPr/>
            <p:nvPr/>
          </p:nvSpPr>
          <p:spPr>
            <a:xfrm>
              <a:off x="3658102" y="1820956"/>
              <a:ext cx="598821" cy="7157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780" tIns="4445" rIns="8890" bIns="4445" numCol="1" spcCol="1270" anchor="ctr" anchorCtr="0">
              <a:noAutofit/>
            </a:bodyPr>
            <a:lstStyle/>
            <a:p>
              <a:pPr algn="ctr" defTabSz="311150">
                <a:lnSpc>
                  <a:spcPct val="90000"/>
                </a:lnSpc>
                <a:spcBef>
                  <a:spcPct val="0"/>
                </a:spcBef>
                <a:spcAft>
                  <a:spcPct val="35000"/>
                </a:spcAft>
              </a:pPr>
              <a:r>
                <a:rPr lang="es-AR" sz="800" dirty="0"/>
                <a:t>Ley 24145 de Federalización y Privatización de YPF</a:t>
              </a:r>
              <a:endParaRPr lang="es-ES" sz="800" dirty="0"/>
            </a:p>
          </p:txBody>
        </p:sp>
      </p:grpSp>
      <p:grpSp>
        <p:nvGrpSpPr>
          <p:cNvPr id="13" name="Agrupar 15">
            <a:extLst>
              <a:ext uri="{FF2B5EF4-FFF2-40B4-BE49-F238E27FC236}">
                <a16:creationId xmlns:a16="http://schemas.microsoft.com/office/drawing/2014/main" id="{FAA43A5E-85EA-D34B-BA50-BBC53CE4A247}"/>
              </a:ext>
            </a:extLst>
          </p:cNvPr>
          <p:cNvGrpSpPr/>
          <p:nvPr/>
        </p:nvGrpSpPr>
        <p:grpSpPr>
          <a:xfrm>
            <a:off x="1677707" y="937175"/>
            <a:ext cx="648072" cy="792088"/>
            <a:chOff x="3073207" y="1886399"/>
            <a:chExt cx="584894" cy="584894"/>
          </a:xfrm>
        </p:grpSpPr>
        <p:sp>
          <p:nvSpPr>
            <p:cNvPr id="14" name="Elipse 13">
              <a:extLst>
                <a:ext uri="{FF2B5EF4-FFF2-40B4-BE49-F238E27FC236}">
                  <a16:creationId xmlns:a16="http://schemas.microsoft.com/office/drawing/2014/main" id="{13C764B1-D97C-0F49-86D7-B4B69BE731F6}"/>
                </a:ext>
              </a:extLst>
            </p:cNvPr>
            <p:cNvSpPr/>
            <p:nvPr/>
          </p:nvSpPr>
          <p:spPr>
            <a:xfrm>
              <a:off x="3073207" y="1886399"/>
              <a:ext cx="584894" cy="58489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Elipse 6">
              <a:extLst>
                <a:ext uri="{FF2B5EF4-FFF2-40B4-BE49-F238E27FC236}">
                  <a16:creationId xmlns:a16="http://schemas.microsoft.com/office/drawing/2014/main" id="{5F654ECF-B7FA-FA43-9237-72643D3BC2D2}"/>
                </a:ext>
              </a:extLst>
            </p:cNvPr>
            <p:cNvSpPr/>
            <p:nvPr/>
          </p:nvSpPr>
          <p:spPr>
            <a:xfrm>
              <a:off x="3158863" y="1972055"/>
              <a:ext cx="413582" cy="413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algn="ctr" defTabSz="533400">
                <a:lnSpc>
                  <a:spcPct val="90000"/>
                </a:lnSpc>
                <a:spcBef>
                  <a:spcPct val="0"/>
                </a:spcBef>
                <a:spcAft>
                  <a:spcPct val="35000"/>
                </a:spcAft>
              </a:pPr>
              <a:r>
                <a:rPr lang="es-AR" sz="1200" dirty="0"/>
                <a:t>1992</a:t>
              </a:r>
              <a:endParaRPr lang="es-ES" sz="1200" dirty="0"/>
            </a:p>
          </p:txBody>
        </p:sp>
      </p:grpSp>
      <p:grpSp>
        <p:nvGrpSpPr>
          <p:cNvPr id="16" name="Agrupar 19">
            <a:extLst>
              <a:ext uri="{FF2B5EF4-FFF2-40B4-BE49-F238E27FC236}">
                <a16:creationId xmlns:a16="http://schemas.microsoft.com/office/drawing/2014/main" id="{EE60E8E9-ECEC-DE4F-9D0A-CD900AB4A528}"/>
              </a:ext>
            </a:extLst>
          </p:cNvPr>
          <p:cNvGrpSpPr/>
          <p:nvPr/>
        </p:nvGrpSpPr>
        <p:grpSpPr>
          <a:xfrm>
            <a:off x="2207568" y="1844825"/>
            <a:ext cx="1296144" cy="931039"/>
            <a:chOff x="4901003" y="1667575"/>
            <a:chExt cx="1169789" cy="1022542"/>
          </a:xfrm>
        </p:grpSpPr>
        <p:sp>
          <p:nvSpPr>
            <p:cNvPr id="17" name="Flecha derecha 16">
              <a:extLst>
                <a:ext uri="{FF2B5EF4-FFF2-40B4-BE49-F238E27FC236}">
                  <a16:creationId xmlns:a16="http://schemas.microsoft.com/office/drawing/2014/main" id="{C9C526F3-32CF-224C-864E-61CAB3E3E98C}"/>
                </a:ext>
              </a:extLst>
            </p:cNvPr>
            <p:cNvSpPr/>
            <p:nvPr/>
          </p:nvSpPr>
          <p:spPr>
            <a:xfrm>
              <a:off x="4901003" y="1667575"/>
              <a:ext cx="1169789" cy="1022542"/>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8" name="Flecha derecha 4">
              <a:extLst>
                <a:ext uri="{FF2B5EF4-FFF2-40B4-BE49-F238E27FC236}">
                  <a16:creationId xmlns:a16="http://schemas.microsoft.com/office/drawing/2014/main" id="{880206F1-0DEE-FC45-A26C-252FE227EA97}"/>
                </a:ext>
              </a:extLst>
            </p:cNvPr>
            <p:cNvSpPr/>
            <p:nvPr/>
          </p:nvSpPr>
          <p:spPr>
            <a:xfrm>
              <a:off x="5193450" y="1820956"/>
              <a:ext cx="570272" cy="7157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780" tIns="4445" rIns="8890" bIns="4445" numCol="1" spcCol="1270" anchor="ctr" anchorCtr="0">
              <a:noAutofit/>
            </a:bodyPr>
            <a:lstStyle/>
            <a:p>
              <a:pPr algn="ctr" defTabSz="311150">
                <a:lnSpc>
                  <a:spcPct val="90000"/>
                </a:lnSpc>
                <a:spcBef>
                  <a:spcPct val="0"/>
                </a:spcBef>
                <a:spcAft>
                  <a:spcPct val="35000"/>
                </a:spcAft>
              </a:pPr>
              <a:r>
                <a:rPr lang="es-AR" sz="800" dirty="0"/>
                <a:t>IPO de YPF </a:t>
              </a:r>
              <a:endParaRPr lang="es-ES" sz="800" dirty="0"/>
            </a:p>
          </p:txBody>
        </p:sp>
      </p:grpSp>
      <p:grpSp>
        <p:nvGrpSpPr>
          <p:cNvPr id="19" name="Agrupar 20">
            <a:extLst>
              <a:ext uri="{FF2B5EF4-FFF2-40B4-BE49-F238E27FC236}">
                <a16:creationId xmlns:a16="http://schemas.microsoft.com/office/drawing/2014/main" id="{BF057929-83A5-F84E-B8EA-AA33EFF30763}"/>
              </a:ext>
            </a:extLst>
          </p:cNvPr>
          <p:cNvGrpSpPr/>
          <p:nvPr/>
        </p:nvGrpSpPr>
        <p:grpSpPr>
          <a:xfrm>
            <a:off x="1703512" y="1916832"/>
            <a:ext cx="720080" cy="792088"/>
            <a:chOff x="4608555" y="1886399"/>
            <a:chExt cx="584894" cy="584894"/>
          </a:xfrm>
        </p:grpSpPr>
        <p:sp>
          <p:nvSpPr>
            <p:cNvPr id="20" name="Elipse 19">
              <a:extLst>
                <a:ext uri="{FF2B5EF4-FFF2-40B4-BE49-F238E27FC236}">
                  <a16:creationId xmlns:a16="http://schemas.microsoft.com/office/drawing/2014/main" id="{09F019DF-7609-4A4A-9BF7-6BD8ADD17902}"/>
                </a:ext>
              </a:extLst>
            </p:cNvPr>
            <p:cNvSpPr/>
            <p:nvPr/>
          </p:nvSpPr>
          <p:spPr>
            <a:xfrm>
              <a:off x="4608555" y="1886399"/>
              <a:ext cx="584894" cy="58489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Elipse 6">
              <a:extLst>
                <a:ext uri="{FF2B5EF4-FFF2-40B4-BE49-F238E27FC236}">
                  <a16:creationId xmlns:a16="http://schemas.microsoft.com/office/drawing/2014/main" id="{3302250A-9415-004A-A7F8-5CF8B457F28A}"/>
                </a:ext>
              </a:extLst>
            </p:cNvPr>
            <p:cNvSpPr/>
            <p:nvPr/>
          </p:nvSpPr>
          <p:spPr>
            <a:xfrm>
              <a:off x="4694211" y="1972055"/>
              <a:ext cx="413582" cy="413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algn="ctr" defTabSz="533400">
                <a:lnSpc>
                  <a:spcPct val="90000"/>
                </a:lnSpc>
                <a:spcBef>
                  <a:spcPct val="0"/>
                </a:spcBef>
                <a:spcAft>
                  <a:spcPct val="35000"/>
                </a:spcAft>
              </a:pPr>
              <a:r>
                <a:rPr lang="es-AR" sz="1200" dirty="0"/>
                <a:t>1993</a:t>
              </a:r>
              <a:endParaRPr lang="es-ES" sz="1200" dirty="0"/>
            </a:p>
          </p:txBody>
        </p:sp>
      </p:grpSp>
      <p:grpSp>
        <p:nvGrpSpPr>
          <p:cNvPr id="22" name="Agrupar 25">
            <a:extLst>
              <a:ext uri="{FF2B5EF4-FFF2-40B4-BE49-F238E27FC236}">
                <a16:creationId xmlns:a16="http://schemas.microsoft.com/office/drawing/2014/main" id="{DA85F554-058D-5C40-9206-A9161D8AF4F9}"/>
              </a:ext>
            </a:extLst>
          </p:cNvPr>
          <p:cNvGrpSpPr/>
          <p:nvPr/>
        </p:nvGrpSpPr>
        <p:grpSpPr>
          <a:xfrm>
            <a:off x="2281095" y="2819335"/>
            <a:ext cx="1377178" cy="1090691"/>
            <a:chOff x="6436351" y="1667575"/>
            <a:chExt cx="1169789" cy="1022542"/>
          </a:xfrm>
        </p:grpSpPr>
        <p:sp>
          <p:nvSpPr>
            <p:cNvPr id="23" name="Flecha derecha 22">
              <a:extLst>
                <a:ext uri="{FF2B5EF4-FFF2-40B4-BE49-F238E27FC236}">
                  <a16:creationId xmlns:a16="http://schemas.microsoft.com/office/drawing/2014/main" id="{7AF9CED0-67EE-AE41-AFFF-E8AD90E21578}"/>
                </a:ext>
              </a:extLst>
            </p:cNvPr>
            <p:cNvSpPr/>
            <p:nvPr/>
          </p:nvSpPr>
          <p:spPr>
            <a:xfrm>
              <a:off x="6436351" y="1667575"/>
              <a:ext cx="1169789" cy="1022542"/>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4" name="Flecha derecha 4">
              <a:extLst>
                <a:ext uri="{FF2B5EF4-FFF2-40B4-BE49-F238E27FC236}">
                  <a16:creationId xmlns:a16="http://schemas.microsoft.com/office/drawing/2014/main" id="{0132EEBD-304B-CB4F-A398-F005D446EBE0}"/>
                </a:ext>
              </a:extLst>
            </p:cNvPr>
            <p:cNvSpPr/>
            <p:nvPr/>
          </p:nvSpPr>
          <p:spPr>
            <a:xfrm>
              <a:off x="6728798" y="1820956"/>
              <a:ext cx="570272" cy="7157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780" tIns="4445" rIns="8890" bIns="4445" numCol="1" spcCol="1270" anchor="ctr" anchorCtr="0">
              <a:noAutofit/>
            </a:bodyPr>
            <a:lstStyle/>
            <a:p>
              <a:pPr algn="ctr" defTabSz="311150">
                <a:lnSpc>
                  <a:spcPct val="90000"/>
                </a:lnSpc>
                <a:spcBef>
                  <a:spcPct val="0"/>
                </a:spcBef>
                <a:spcAft>
                  <a:spcPct val="35000"/>
                </a:spcAft>
              </a:pPr>
              <a:r>
                <a:rPr lang="es-AR" sz="800" dirty="0"/>
                <a:t>Muerte de José Estenssoro. Se habilita la venta del 20% estatal. </a:t>
              </a:r>
              <a:endParaRPr lang="es-ES" sz="800" dirty="0"/>
            </a:p>
          </p:txBody>
        </p:sp>
      </p:grpSp>
      <p:grpSp>
        <p:nvGrpSpPr>
          <p:cNvPr id="25" name="Agrupar 26">
            <a:extLst>
              <a:ext uri="{FF2B5EF4-FFF2-40B4-BE49-F238E27FC236}">
                <a16:creationId xmlns:a16="http://schemas.microsoft.com/office/drawing/2014/main" id="{1A5A1DEE-9A6D-C244-BA12-D01A09246E8D}"/>
              </a:ext>
            </a:extLst>
          </p:cNvPr>
          <p:cNvGrpSpPr/>
          <p:nvPr/>
        </p:nvGrpSpPr>
        <p:grpSpPr>
          <a:xfrm>
            <a:off x="1775520" y="2924944"/>
            <a:ext cx="648072" cy="777658"/>
            <a:chOff x="6143904" y="1886399"/>
            <a:chExt cx="584894" cy="584894"/>
          </a:xfrm>
        </p:grpSpPr>
        <p:sp>
          <p:nvSpPr>
            <p:cNvPr id="26" name="Elipse 25">
              <a:extLst>
                <a:ext uri="{FF2B5EF4-FFF2-40B4-BE49-F238E27FC236}">
                  <a16:creationId xmlns:a16="http://schemas.microsoft.com/office/drawing/2014/main" id="{A1E651F9-D771-1249-84CE-69549C57CAC7}"/>
                </a:ext>
              </a:extLst>
            </p:cNvPr>
            <p:cNvSpPr/>
            <p:nvPr/>
          </p:nvSpPr>
          <p:spPr>
            <a:xfrm>
              <a:off x="6143904" y="1886399"/>
              <a:ext cx="584894" cy="58489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Elipse 6">
              <a:extLst>
                <a:ext uri="{FF2B5EF4-FFF2-40B4-BE49-F238E27FC236}">
                  <a16:creationId xmlns:a16="http://schemas.microsoft.com/office/drawing/2014/main" id="{C995870A-20A5-5541-89CA-21CB4BAC2BC2}"/>
                </a:ext>
              </a:extLst>
            </p:cNvPr>
            <p:cNvSpPr/>
            <p:nvPr/>
          </p:nvSpPr>
          <p:spPr>
            <a:xfrm>
              <a:off x="6229560" y="1972055"/>
              <a:ext cx="413582" cy="413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algn="ctr" defTabSz="533400">
                <a:lnSpc>
                  <a:spcPct val="90000"/>
                </a:lnSpc>
                <a:spcBef>
                  <a:spcPct val="0"/>
                </a:spcBef>
                <a:spcAft>
                  <a:spcPct val="35000"/>
                </a:spcAft>
              </a:pPr>
              <a:r>
                <a:rPr lang="es-AR" sz="1200" dirty="0"/>
                <a:t>1995</a:t>
              </a:r>
              <a:endParaRPr lang="es-ES" sz="1200" dirty="0"/>
            </a:p>
          </p:txBody>
        </p:sp>
      </p:grpSp>
      <p:grpSp>
        <p:nvGrpSpPr>
          <p:cNvPr id="28" name="4 Grupo">
            <a:extLst>
              <a:ext uri="{FF2B5EF4-FFF2-40B4-BE49-F238E27FC236}">
                <a16:creationId xmlns:a16="http://schemas.microsoft.com/office/drawing/2014/main" id="{1F1BBB9C-9E78-3543-A183-A8215E674343}"/>
              </a:ext>
            </a:extLst>
          </p:cNvPr>
          <p:cNvGrpSpPr/>
          <p:nvPr/>
        </p:nvGrpSpPr>
        <p:grpSpPr>
          <a:xfrm>
            <a:off x="6676480" y="894290"/>
            <a:ext cx="1169789" cy="1022542"/>
            <a:chOff x="294958" y="1667575"/>
            <a:chExt cx="1169789" cy="1022542"/>
          </a:xfrm>
        </p:grpSpPr>
        <p:sp>
          <p:nvSpPr>
            <p:cNvPr id="29" name="38 Flecha derecha">
              <a:extLst>
                <a:ext uri="{FF2B5EF4-FFF2-40B4-BE49-F238E27FC236}">
                  <a16:creationId xmlns:a16="http://schemas.microsoft.com/office/drawing/2014/main" id="{EAA32CF7-F83D-C84D-970E-DAF0409D94DF}"/>
                </a:ext>
              </a:extLst>
            </p:cNvPr>
            <p:cNvSpPr/>
            <p:nvPr/>
          </p:nvSpPr>
          <p:spPr>
            <a:xfrm>
              <a:off x="294958" y="1667575"/>
              <a:ext cx="1169789" cy="1022542"/>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0" name="Flecha derecha 4">
              <a:extLst>
                <a:ext uri="{FF2B5EF4-FFF2-40B4-BE49-F238E27FC236}">
                  <a16:creationId xmlns:a16="http://schemas.microsoft.com/office/drawing/2014/main" id="{FE2639B5-622C-7F4F-BDE0-47828C8BBE77}"/>
                </a:ext>
              </a:extLst>
            </p:cNvPr>
            <p:cNvSpPr/>
            <p:nvPr/>
          </p:nvSpPr>
          <p:spPr>
            <a:xfrm>
              <a:off x="587406" y="1820956"/>
              <a:ext cx="570272" cy="7157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700" tIns="3175" rIns="6350" bIns="3175" numCol="1" spcCol="1270" anchor="ctr" anchorCtr="0">
              <a:noAutofit/>
            </a:bodyPr>
            <a:lstStyle/>
            <a:p>
              <a:pPr marL="57150" lvl="1" indent="-57150" defTabSz="222250">
                <a:lnSpc>
                  <a:spcPct val="90000"/>
                </a:lnSpc>
                <a:spcBef>
                  <a:spcPct val="0"/>
                </a:spcBef>
                <a:spcAft>
                  <a:spcPct val="15000"/>
                </a:spcAft>
                <a:buChar char="••"/>
              </a:pPr>
              <a:r>
                <a:rPr lang="es-AR" sz="700" dirty="0"/>
                <a:t>Venta del 20% estatal a Repsol. </a:t>
              </a:r>
              <a:r>
                <a:rPr lang="es-AR" sz="700" dirty="0" err="1"/>
                <a:t>Take</a:t>
              </a:r>
              <a:r>
                <a:rPr lang="es-AR" sz="700" dirty="0"/>
                <a:t> </a:t>
              </a:r>
              <a:r>
                <a:rPr lang="es-AR" sz="700" dirty="0" err="1"/>
                <a:t>over</a:t>
              </a:r>
              <a:r>
                <a:rPr lang="es-AR" sz="700" dirty="0"/>
                <a:t> sobre el total de YPF.</a:t>
              </a:r>
              <a:endParaRPr lang="es-ES" sz="700" dirty="0"/>
            </a:p>
          </p:txBody>
        </p:sp>
      </p:grpSp>
      <p:grpSp>
        <p:nvGrpSpPr>
          <p:cNvPr id="31" name="5 Grupo">
            <a:extLst>
              <a:ext uri="{FF2B5EF4-FFF2-40B4-BE49-F238E27FC236}">
                <a16:creationId xmlns:a16="http://schemas.microsoft.com/office/drawing/2014/main" id="{A0F39BAA-E800-6646-9815-C5D879D0D111}"/>
              </a:ext>
            </a:extLst>
          </p:cNvPr>
          <p:cNvGrpSpPr/>
          <p:nvPr/>
        </p:nvGrpSpPr>
        <p:grpSpPr>
          <a:xfrm>
            <a:off x="6384032" y="1113114"/>
            <a:ext cx="584894" cy="584894"/>
            <a:chOff x="2511" y="1886399"/>
            <a:chExt cx="584894" cy="584894"/>
          </a:xfrm>
        </p:grpSpPr>
        <p:sp>
          <p:nvSpPr>
            <p:cNvPr id="32" name="36 Elipse">
              <a:extLst>
                <a:ext uri="{FF2B5EF4-FFF2-40B4-BE49-F238E27FC236}">
                  <a16:creationId xmlns:a16="http://schemas.microsoft.com/office/drawing/2014/main" id="{C6956CB8-2F5F-464A-8886-7DE471600449}"/>
                </a:ext>
              </a:extLst>
            </p:cNvPr>
            <p:cNvSpPr/>
            <p:nvPr/>
          </p:nvSpPr>
          <p:spPr>
            <a:xfrm>
              <a:off x="2511" y="1886399"/>
              <a:ext cx="584894" cy="58489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Elipse 6">
              <a:extLst>
                <a:ext uri="{FF2B5EF4-FFF2-40B4-BE49-F238E27FC236}">
                  <a16:creationId xmlns:a16="http://schemas.microsoft.com/office/drawing/2014/main" id="{D56F4827-2857-434D-B99E-C44835AF84A4}"/>
                </a:ext>
              </a:extLst>
            </p:cNvPr>
            <p:cNvSpPr/>
            <p:nvPr/>
          </p:nvSpPr>
          <p:spPr>
            <a:xfrm>
              <a:off x="88167" y="1972055"/>
              <a:ext cx="413582" cy="413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 tIns="5080" rIns="5080" bIns="5080" numCol="1" spcCol="1270" anchor="ctr" anchorCtr="0">
              <a:noAutofit/>
            </a:bodyPr>
            <a:lstStyle/>
            <a:p>
              <a:pPr algn="ctr" defTabSz="355600">
                <a:lnSpc>
                  <a:spcPct val="90000"/>
                </a:lnSpc>
                <a:spcBef>
                  <a:spcPct val="0"/>
                </a:spcBef>
                <a:spcAft>
                  <a:spcPct val="35000"/>
                </a:spcAft>
              </a:pPr>
              <a:r>
                <a:rPr lang="es-AR" sz="1100" dirty="0"/>
                <a:t>1999</a:t>
              </a:r>
              <a:endParaRPr lang="es-ES" sz="1100" dirty="0"/>
            </a:p>
          </p:txBody>
        </p:sp>
      </p:grpSp>
      <p:grpSp>
        <p:nvGrpSpPr>
          <p:cNvPr id="34" name="8 Grupo">
            <a:extLst>
              <a:ext uri="{FF2B5EF4-FFF2-40B4-BE49-F238E27FC236}">
                <a16:creationId xmlns:a16="http://schemas.microsoft.com/office/drawing/2014/main" id="{1F5C0E5B-26BC-2148-BFB7-1B2BD83E82F0}"/>
              </a:ext>
            </a:extLst>
          </p:cNvPr>
          <p:cNvGrpSpPr/>
          <p:nvPr/>
        </p:nvGrpSpPr>
        <p:grpSpPr>
          <a:xfrm>
            <a:off x="6676481" y="1988840"/>
            <a:ext cx="1169789" cy="1022542"/>
            <a:chOff x="3365655" y="1667575"/>
            <a:chExt cx="1169789" cy="1022542"/>
          </a:xfrm>
        </p:grpSpPr>
        <p:sp>
          <p:nvSpPr>
            <p:cNvPr id="35" name="30 Flecha derecha">
              <a:extLst>
                <a:ext uri="{FF2B5EF4-FFF2-40B4-BE49-F238E27FC236}">
                  <a16:creationId xmlns:a16="http://schemas.microsoft.com/office/drawing/2014/main" id="{060C7797-ABA5-9349-9395-D8837E1E9DD5}"/>
                </a:ext>
              </a:extLst>
            </p:cNvPr>
            <p:cNvSpPr/>
            <p:nvPr/>
          </p:nvSpPr>
          <p:spPr>
            <a:xfrm>
              <a:off x="3365655" y="1667575"/>
              <a:ext cx="1169789" cy="1022542"/>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6" name="Flecha derecha 12">
              <a:extLst>
                <a:ext uri="{FF2B5EF4-FFF2-40B4-BE49-F238E27FC236}">
                  <a16:creationId xmlns:a16="http://schemas.microsoft.com/office/drawing/2014/main" id="{424A3F08-6F92-5840-9B7C-453F5CAFC030}"/>
                </a:ext>
              </a:extLst>
            </p:cNvPr>
            <p:cNvSpPr/>
            <p:nvPr/>
          </p:nvSpPr>
          <p:spPr>
            <a:xfrm>
              <a:off x="3658102" y="1820956"/>
              <a:ext cx="570272" cy="7157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700" tIns="3175" rIns="6350" bIns="3175" numCol="1" spcCol="1270" anchor="ctr" anchorCtr="0">
              <a:noAutofit/>
            </a:bodyPr>
            <a:lstStyle/>
            <a:p>
              <a:pPr algn="ctr" defTabSz="222250">
                <a:lnSpc>
                  <a:spcPct val="90000"/>
                </a:lnSpc>
                <a:spcBef>
                  <a:spcPct val="0"/>
                </a:spcBef>
                <a:spcAft>
                  <a:spcPct val="35000"/>
                </a:spcAft>
              </a:pPr>
              <a:r>
                <a:rPr lang="es-AR" sz="700" dirty="0"/>
                <a:t>Creación de ENARSA SA</a:t>
              </a:r>
              <a:endParaRPr lang="es-ES" sz="700" dirty="0"/>
            </a:p>
          </p:txBody>
        </p:sp>
      </p:grpSp>
      <p:grpSp>
        <p:nvGrpSpPr>
          <p:cNvPr id="37" name="9 Grupo">
            <a:extLst>
              <a:ext uri="{FF2B5EF4-FFF2-40B4-BE49-F238E27FC236}">
                <a16:creationId xmlns:a16="http://schemas.microsoft.com/office/drawing/2014/main" id="{788DB34B-E5E4-E14F-9D7F-ACC1514A6EB7}"/>
              </a:ext>
            </a:extLst>
          </p:cNvPr>
          <p:cNvGrpSpPr/>
          <p:nvPr/>
        </p:nvGrpSpPr>
        <p:grpSpPr>
          <a:xfrm>
            <a:off x="6384032" y="2207664"/>
            <a:ext cx="584894" cy="584894"/>
            <a:chOff x="3073207" y="1886399"/>
            <a:chExt cx="584894" cy="584894"/>
          </a:xfrm>
        </p:grpSpPr>
        <p:sp>
          <p:nvSpPr>
            <p:cNvPr id="38" name="28 Elipse">
              <a:extLst>
                <a:ext uri="{FF2B5EF4-FFF2-40B4-BE49-F238E27FC236}">
                  <a16:creationId xmlns:a16="http://schemas.microsoft.com/office/drawing/2014/main" id="{8FB0B9CF-8F11-E44F-982B-30C56345C571}"/>
                </a:ext>
              </a:extLst>
            </p:cNvPr>
            <p:cNvSpPr/>
            <p:nvPr/>
          </p:nvSpPr>
          <p:spPr>
            <a:xfrm>
              <a:off x="3073207" y="1886399"/>
              <a:ext cx="584894" cy="58489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9" name="Elipse 14">
              <a:extLst>
                <a:ext uri="{FF2B5EF4-FFF2-40B4-BE49-F238E27FC236}">
                  <a16:creationId xmlns:a16="http://schemas.microsoft.com/office/drawing/2014/main" id="{28F79AD0-BA2C-614F-AE17-8EACFDE70633}"/>
                </a:ext>
              </a:extLst>
            </p:cNvPr>
            <p:cNvSpPr/>
            <p:nvPr/>
          </p:nvSpPr>
          <p:spPr>
            <a:xfrm>
              <a:off x="3158863" y="1972055"/>
              <a:ext cx="413582" cy="413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 tIns="5080" rIns="5080" bIns="5080" numCol="1" spcCol="1270" anchor="ctr" anchorCtr="0">
              <a:noAutofit/>
            </a:bodyPr>
            <a:lstStyle/>
            <a:p>
              <a:pPr algn="ctr" defTabSz="355600">
                <a:lnSpc>
                  <a:spcPct val="90000"/>
                </a:lnSpc>
                <a:spcBef>
                  <a:spcPct val="0"/>
                </a:spcBef>
                <a:spcAft>
                  <a:spcPct val="35000"/>
                </a:spcAft>
              </a:pPr>
              <a:r>
                <a:rPr lang="es-AR" sz="1100" dirty="0"/>
                <a:t>2004</a:t>
              </a:r>
              <a:endParaRPr lang="es-ES" sz="1100" dirty="0"/>
            </a:p>
          </p:txBody>
        </p:sp>
      </p:grpSp>
      <p:grpSp>
        <p:nvGrpSpPr>
          <p:cNvPr id="40" name="10 Grupo">
            <a:extLst>
              <a:ext uri="{FF2B5EF4-FFF2-40B4-BE49-F238E27FC236}">
                <a16:creationId xmlns:a16="http://schemas.microsoft.com/office/drawing/2014/main" id="{85DFB86F-E2AE-7F4D-80D8-8F760A59E68E}"/>
              </a:ext>
            </a:extLst>
          </p:cNvPr>
          <p:cNvGrpSpPr/>
          <p:nvPr/>
        </p:nvGrpSpPr>
        <p:grpSpPr>
          <a:xfrm>
            <a:off x="6657066" y="3062651"/>
            <a:ext cx="1483065" cy="1012624"/>
            <a:chOff x="4901003" y="1667575"/>
            <a:chExt cx="1169789" cy="1022542"/>
          </a:xfrm>
        </p:grpSpPr>
        <p:sp>
          <p:nvSpPr>
            <p:cNvPr id="41" name="26 Flecha derecha">
              <a:extLst>
                <a:ext uri="{FF2B5EF4-FFF2-40B4-BE49-F238E27FC236}">
                  <a16:creationId xmlns:a16="http://schemas.microsoft.com/office/drawing/2014/main" id="{05F9C2DF-18AD-C342-9ED7-0488F1DA63CB}"/>
                </a:ext>
              </a:extLst>
            </p:cNvPr>
            <p:cNvSpPr/>
            <p:nvPr/>
          </p:nvSpPr>
          <p:spPr>
            <a:xfrm>
              <a:off x="4901003" y="1667575"/>
              <a:ext cx="1169789" cy="1022542"/>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2" name="Flecha derecha 16">
              <a:extLst>
                <a:ext uri="{FF2B5EF4-FFF2-40B4-BE49-F238E27FC236}">
                  <a16:creationId xmlns:a16="http://schemas.microsoft.com/office/drawing/2014/main" id="{D7605F71-82C4-564C-BA31-ACA6B114F12A}"/>
                </a:ext>
              </a:extLst>
            </p:cNvPr>
            <p:cNvSpPr/>
            <p:nvPr/>
          </p:nvSpPr>
          <p:spPr>
            <a:xfrm>
              <a:off x="5193450" y="1820956"/>
              <a:ext cx="570272" cy="7157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700" tIns="3175" rIns="6350" bIns="3175" numCol="1" spcCol="1270" anchor="ctr" anchorCtr="0">
              <a:noAutofit/>
            </a:bodyPr>
            <a:lstStyle/>
            <a:p>
              <a:pPr algn="ctr" defTabSz="222250">
                <a:lnSpc>
                  <a:spcPct val="90000"/>
                </a:lnSpc>
                <a:spcBef>
                  <a:spcPct val="0"/>
                </a:spcBef>
                <a:spcAft>
                  <a:spcPct val="35000"/>
                </a:spcAft>
              </a:pPr>
              <a:r>
                <a:rPr lang="es-AR" sz="700" dirty="0"/>
                <a:t>Ingreso de nuevos accionistas argentinos a YPF (Grupo Eskenazi)</a:t>
              </a:r>
              <a:endParaRPr lang="es-ES" sz="700" dirty="0"/>
            </a:p>
          </p:txBody>
        </p:sp>
      </p:grpSp>
      <p:grpSp>
        <p:nvGrpSpPr>
          <p:cNvPr id="43" name="11 Grupo">
            <a:extLst>
              <a:ext uri="{FF2B5EF4-FFF2-40B4-BE49-F238E27FC236}">
                <a16:creationId xmlns:a16="http://schemas.microsoft.com/office/drawing/2014/main" id="{C971CAA4-DAD0-5543-AF08-4015D6422BEF}"/>
              </a:ext>
            </a:extLst>
          </p:cNvPr>
          <p:cNvGrpSpPr/>
          <p:nvPr/>
        </p:nvGrpSpPr>
        <p:grpSpPr>
          <a:xfrm>
            <a:off x="6384032" y="3288249"/>
            <a:ext cx="584894" cy="584894"/>
            <a:chOff x="4608555" y="1886399"/>
            <a:chExt cx="584894" cy="584894"/>
          </a:xfrm>
        </p:grpSpPr>
        <p:sp>
          <p:nvSpPr>
            <p:cNvPr id="44" name="24 Elipse">
              <a:extLst>
                <a:ext uri="{FF2B5EF4-FFF2-40B4-BE49-F238E27FC236}">
                  <a16:creationId xmlns:a16="http://schemas.microsoft.com/office/drawing/2014/main" id="{2F382E5A-58F1-1246-9A02-AC17161608C6}"/>
                </a:ext>
              </a:extLst>
            </p:cNvPr>
            <p:cNvSpPr/>
            <p:nvPr/>
          </p:nvSpPr>
          <p:spPr>
            <a:xfrm>
              <a:off x="4608555" y="1886399"/>
              <a:ext cx="584894" cy="58489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Elipse 18">
              <a:extLst>
                <a:ext uri="{FF2B5EF4-FFF2-40B4-BE49-F238E27FC236}">
                  <a16:creationId xmlns:a16="http://schemas.microsoft.com/office/drawing/2014/main" id="{8BFA190D-FB84-044B-A9AA-54091E1B04BC}"/>
                </a:ext>
              </a:extLst>
            </p:cNvPr>
            <p:cNvSpPr/>
            <p:nvPr/>
          </p:nvSpPr>
          <p:spPr>
            <a:xfrm>
              <a:off x="4694211" y="1972055"/>
              <a:ext cx="413582" cy="413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 tIns="5080" rIns="5080" bIns="5080" numCol="1" spcCol="1270" anchor="ctr" anchorCtr="0">
              <a:noAutofit/>
            </a:bodyPr>
            <a:lstStyle/>
            <a:p>
              <a:pPr algn="ctr" defTabSz="355600">
                <a:lnSpc>
                  <a:spcPct val="90000"/>
                </a:lnSpc>
                <a:spcBef>
                  <a:spcPct val="0"/>
                </a:spcBef>
                <a:spcAft>
                  <a:spcPct val="35000"/>
                </a:spcAft>
              </a:pPr>
              <a:r>
                <a:rPr lang="es-AR" sz="1100" dirty="0"/>
                <a:t>2008</a:t>
              </a:r>
              <a:endParaRPr lang="es-ES" sz="1100" dirty="0"/>
            </a:p>
          </p:txBody>
        </p:sp>
      </p:grpSp>
      <p:grpSp>
        <p:nvGrpSpPr>
          <p:cNvPr id="46" name="12 Grupo">
            <a:extLst>
              <a:ext uri="{FF2B5EF4-FFF2-40B4-BE49-F238E27FC236}">
                <a16:creationId xmlns:a16="http://schemas.microsoft.com/office/drawing/2014/main" id="{1A085749-9D3E-5749-994D-F84A268419CA}"/>
              </a:ext>
            </a:extLst>
          </p:cNvPr>
          <p:cNvGrpSpPr/>
          <p:nvPr/>
        </p:nvGrpSpPr>
        <p:grpSpPr>
          <a:xfrm>
            <a:off x="6891575" y="3997421"/>
            <a:ext cx="1112039" cy="747071"/>
            <a:chOff x="6436351" y="1667575"/>
            <a:chExt cx="1169789" cy="1022542"/>
          </a:xfrm>
        </p:grpSpPr>
        <p:sp>
          <p:nvSpPr>
            <p:cNvPr id="47" name="22 Flecha derecha">
              <a:extLst>
                <a:ext uri="{FF2B5EF4-FFF2-40B4-BE49-F238E27FC236}">
                  <a16:creationId xmlns:a16="http://schemas.microsoft.com/office/drawing/2014/main" id="{45D45CA0-BADB-5744-B490-7969AD63CE09}"/>
                </a:ext>
              </a:extLst>
            </p:cNvPr>
            <p:cNvSpPr/>
            <p:nvPr/>
          </p:nvSpPr>
          <p:spPr>
            <a:xfrm>
              <a:off x="6436351" y="1667575"/>
              <a:ext cx="1169789" cy="1022542"/>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8" name="Flecha derecha 20">
              <a:extLst>
                <a:ext uri="{FF2B5EF4-FFF2-40B4-BE49-F238E27FC236}">
                  <a16:creationId xmlns:a16="http://schemas.microsoft.com/office/drawing/2014/main" id="{11BE707F-358F-7248-A1F5-6E405F889571}"/>
                </a:ext>
              </a:extLst>
            </p:cNvPr>
            <p:cNvSpPr/>
            <p:nvPr/>
          </p:nvSpPr>
          <p:spPr>
            <a:xfrm>
              <a:off x="6728798" y="1820956"/>
              <a:ext cx="570272" cy="7157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700" tIns="3175" rIns="6350" bIns="3175" numCol="1" spcCol="1270" anchor="ctr" anchorCtr="0">
              <a:noAutofit/>
            </a:bodyPr>
            <a:lstStyle/>
            <a:p>
              <a:pPr algn="ctr" defTabSz="222250">
                <a:lnSpc>
                  <a:spcPct val="90000"/>
                </a:lnSpc>
                <a:spcBef>
                  <a:spcPct val="0"/>
                </a:spcBef>
                <a:spcAft>
                  <a:spcPct val="35000"/>
                </a:spcAft>
              </a:pPr>
              <a:r>
                <a:rPr lang="es-AR" sz="700" dirty="0"/>
                <a:t>Expropiación del 51% de  YPF .</a:t>
              </a:r>
              <a:endParaRPr lang="es-ES" sz="700" dirty="0"/>
            </a:p>
          </p:txBody>
        </p:sp>
      </p:grpSp>
      <p:grpSp>
        <p:nvGrpSpPr>
          <p:cNvPr id="49" name="13 Grupo">
            <a:extLst>
              <a:ext uri="{FF2B5EF4-FFF2-40B4-BE49-F238E27FC236}">
                <a16:creationId xmlns:a16="http://schemas.microsoft.com/office/drawing/2014/main" id="{FF9CF545-9234-324B-A1FB-236E40271589}"/>
              </a:ext>
            </a:extLst>
          </p:cNvPr>
          <p:cNvGrpSpPr/>
          <p:nvPr/>
        </p:nvGrpSpPr>
        <p:grpSpPr>
          <a:xfrm>
            <a:off x="6364618" y="4069483"/>
            <a:ext cx="584894" cy="584894"/>
            <a:chOff x="6143904" y="1886399"/>
            <a:chExt cx="584894" cy="584894"/>
          </a:xfrm>
        </p:grpSpPr>
        <p:sp>
          <p:nvSpPr>
            <p:cNvPr id="50" name="20 Elipse">
              <a:extLst>
                <a:ext uri="{FF2B5EF4-FFF2-40B4-BE49-F238E27FC236}">
                  <a16:creationId xmlns:a16="http://schemas.microsoft.com/office/drawing/2014/main" id="{2EA9CF29-B9B0-DE42-8087-B901D0CEBBFC}"/>
                </a:ext>
              </a:extLst>
            </p:cNvPr>
            <p:cNvSpPr/>
            <p:nvPr/>
          </p:nvSpPr>
          <p:spPr>
            <a:xfrm>
              <a:off x="6143904" y="1886399"/>
              <a:ext cx="584894" cy="58489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Elipse 22">
              <a:extLst>
                <a:ext uri="{FF2B5EF4-FFF2-40B4-BE49-F238E27FC236}">
                  <a16:creationId xmlns:a16="http://schemas.microsoft.com/office/drawing/2014/main" id="{CE5DEA06-CFA8-F94C-8B4E-FFEC1512B28A}"/>
                </a:ext>
              </a:extLst>
            </p:cNvPr>
            <p:cNvSpPr/>
            <p:nvPr/>
          </p:nvSpPr>
          <p:spPr>
            <a:xfrm>
              <a:off x="6229560" y="1972055"/>
              <a:ext cx="413582" cy="413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 tIns="5080" rIns="5080" bIns="5080" numCol="1" spcCol="1270" anchor="ctr" anchorCtr="0">
              <a:noAutofit/>
            </a:bodyPr>
            <a:lstStyle/>
            <a:p>
              <a:pPr algn="ctr" defTabSz="355600">
                <a:lnSpc>
                  <a:spcPct val="90000"/>
                </a:lnSpc>
                <a:spcBef>
                  <a:spcPct val="0"/>
                </a:spcBef>
                <a:spcAft>
                  <a:spcPct val="35000"/>
                </a:spcAft>
              </a:pPr>
              <a:r>
                <a:rPr lang="es-AR" sz="1100" dirty="0"/>
                <a:t>2012</a:t>
              </a:r>
              <a:endParaRPr lang="es-ES" sz="1100" dirty="0"/>
            </a:p>
          </p:txBody>
        </p:sp>
      </p:grpSp>
      <p:grpSp>
        <p:nvGrpSpPr>
          <p:cNvPr id="52" name="Agrupar 61">
            <a:extLst>
              <a:ext uri="{FF2B5EF4-FFF2-40B4-BE49-F238E27FC236}">
                <a16:creationId xmlns:a16="http://schemas.microsoft.com/office/drawing/2014/main" id="{9CB3A367-A9D3-EC41-903D-947769F5C93B}"/>
              </a:ext>
            </a:extLst>
          </p:cNvPr>
          <p:cNvGrpSpPr/>
          <p:nvPr/>
        </p:nvGrpSpPr>
        <p:grpSpPr>
          <a:xfrm>
            <a:off x="2423593" y="3933057"/>
            <a:ext cx="1113842" cy="920209"/>
            <a:chOff x="7971699" y="1667575"/>
            <a:chExt cx="1169789" cy="1022542"/>
          </a:xfrm>
        </p:grpSpPr>
        <p:sp>
          <p:nvSpPr>
            <p:cNvPr id="53" name="Flecha derecha 52">
              <a:extLst>
                <a:ext uri="{FF2B5EF4-FFF2-40B4-BE49-F238E27FC236}">
                  <a16:creationId xmlns:a16="http://schemas.microsoft.com/office/drawing/2014/main" id="{4409BFB6-918F-094F-A133-79371060CD03}"/>
                </a:ext>
              </a:extLst>
            </p:cNvPr>
            <p:cNvSpPr/>
            <p:nvPr/>
          </p:nvSpPr>
          <p:spPr>
            <a:xfrm>
              <a:off x="7971699" y="1667575"/>
              <a:ext cx="1169789" cy="1022542"/>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54" name="Flecha derecha 4">
              <a:extLst>
                <a:ext uri="{FF2B5EF4-FFF2-40B4-BE49-F238E27FC236}">
                  <a16:creationId xmlns:a16="http://schemas.microsoft.com/office/drawing/2014/main" id="{5369EED8-E62D-E347-992B-4D6084AD34BB}"/>
                </a:ext>
              </a:extLst>
            </p:cNvPr>
            <p:cNvSpPr/>
            <p:nvPr/>
          </p:nvSpPr>
          <p:spPr>
            <a:xfrm>
              <a:off x="8099041" y="1820956"/>
              <a:ext cx="735377" cy="7157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780" tIns="4445" rIns="8890" bIns="4445" numCol="1" spcCol="1270" anchor="ctr" anchorCtr="0">
              <a:noAutofit/>
            </a:bodyPr>
            <a:lstStyle/>
            <a:p>
              <a:pPr algn="ctr" defTabSz="311150">
                <a:lnSpc>
                  <a:spcPct val="90000"/>
                </a:lnSpc>
                <a:spcBef>
                  <a:spcPct val="0"/>
                </a:spcBef>
                <a:spcAft>
                  <a:spcPct val="35000"/>
                </a:spcAft>
              </a:pPr>
              <a:r>
                <a:rPr lang="es-AR" sz="700" dirty="0"/>
                <a:t>Venta de acciones de empleados y provincias</a:t>
              </a:r>
              <a:endParaRPr lang="es-ES" sz="700" dirty="0"/>
            </a:p>
          </p:txBody>
        </p:sp>
      </p:grpSp>
      <p:grpSp>
        <p:nvGrpSpPr>
          <p:cNvPr id="55" name="Agrupar 62">
            <a:extLst>
              <a:ext uri="{FF2B5EF4-FFF2-40B4-BE49-F238E27FC236}">
                <a16:creationId xmlns:a16="http://schemas.microsoft.com/office/drawing/2014/main" id="{E1CCE115-EB0A-BD43-B336-B330F02BA015}"/>
              </a:ext>
            </a:extLst>
          </p:cNvPr>
          <p:cNvGrpSpPr/>
          <p:nvPr/>
        </p:nvGrpSpPr>
        <p:grpSpPr>
          <a:xfrm>
            <a:off x="1772616" y="3933057"/>
            <a:ext cx="722985" cy="920209"/>
            <a:chOff x="7679252" y="1886399"/>
            <a:chExt cx="584894" cy="584894"/>
          </a:xfrm>
        </p:grpSpPr>
        <p:sp>
          <p:nvSpPr>
            <p:cNvPr id="56" name="Elipse 55">
              <a:extLst>
                <a:ext uri="{FF2B5EF4-FFF2-40B4-BE49-F238E27FC236}">
                  <a16:creationId xmlns:a16="http://schemas.microsoft.com/office/drawing/2014/main" id="{B24D543E-7649-1E49-8585-07B6B31CDA8B}"/>
                </a:ext>
              </a:extLst>
            </p:cNvPr>
            <p:cNvSpPr/>
            <p:nvPr/>
          </p:nvSpPr>
          <p:spPr>
            <a:xfrm>
              <a:off x="7679252" y="1886399"/>
              <a:ext cx="584894" cy="58489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7" name="Elipse 6">
              <a:extLst>
                <a:ext uri="{FF2B5EF4-FFF2-40B4-BE49-F238E27FC236}">
                  <a16:creationId xmlns:a16="http://schemas.microsoft.com/office/drawing/2014/main" id="{8D702346-CB40-3945-B131-E13CF6C4F184}"/>
                </a:ext>
              </a:extLst>
            </p:cNvPr>
            <p:cNvSpPr/>
            <p:nvPr/>
          </p:nvSpPr>
          <p:spPr>
            <a:xfrm>
              <a:off x="7764908" y="1972055"/>
              <a:ext cx="413582" cy="4135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algn="ctr" defTabSz="533400">
                <a:lnSpc>
                  <a:spcPct val="90000"/>
                </a:lnSpc>
                <a:spcBef>
                  <a:spcPct val="0"/>
                </a:spcBef>
                <a:spcAft>
                  <a:spcPct val="35000"/>
                </a:spcAft>
              </a:pPr>
              <a:r>
                <a:rPr lang="es-AR" sz="1200" dirty="0"/>
                <a:t>1994/97</a:t>
              </a:r>
              <a:endParaRPr lang="es-ES" sz="1200" dirty="0"/>
            </a:p>
          </p:txBody>
        </p:sp>
      </p:grpSp>
      <p:pic>
        <p:nvPicPr>
          <p:cNvPr id="58" name="Imagen 57" descr="Interfaz de usuario gráfica&#10;&#10;Descripción generada automáticamente">
            <a:extLst>
              <a:ext uri="{FF2B5EF4-FFF2-40B4-BE49-F238E27FC236}">
                <a16:creationId xmlns:a16="http://schemas.microsoft.com/office/drawing/2014/main" id="{6D19221F-AF84-AA42-B8CE-6FC747E4D3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03179" y="4863203"/>
            <a:ext cx="4408525" cy="1994797"/>
          </a:xfrm>
          <a:prstGeom prst="rect">
            <a:avLst/>
          </a:prstGeom>
        </p:spPr>
      </p:pic>
      <p:sp>
        <p:nvSpPr>
          <p:cNvPr id="4" name="Title 1">
            <a:extLst>
              <a:ext uri="{FF2B5EF4-FFF2-40B4-BE49-F238E27FC236}">
                <a16:creationId xmlns:a16="http://schemas.microsoft.com/office/drawing/2014/main" id="{0D2B621B-D653-F343-B8CD-FB9C8404B4DA}"/>
              </a:ext>
            </a:extLst>
          </p:cNvPr>
          <p:cNvSpPr txBox="1">
            <a:spLocks/>
          </p:cNvSpPr>
          <p:nvPr/>
        </p:nvSpPr>
        <p:spPr>
          <a:xfrm>
            <a:off x="1201369" y="-56547"/>
            <a:ext cx="8858278"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a:t>
            </a:r>
            <a:r>
              <a:rPr lang="en-US" dirty="0" err="1"/>
              <a:t>Cuál</a:t>
            </a:r>
            <a:r>
              <a:rPr lang="en-US" dirty="0"/>
              <a:t> es el </a:t>
            </a:r>
            <a:r>
              <a:rPr lang="en-US" dirty="0" err="1"/>
              <a:t>rol</a:t>
            </a:r>
            <a:r>
              <a:rPr lang="en-US" dirty="0"/>
              <a:t> de YPF?</a:t>
            </a:r>
          </a:p>
        </p:txBody>
      </p:sp>
    </p:spTree>
    <p:extLst>
      <p:ext uri="{BB962C8B-B14F-4D97-AF65-F5344CB8AC3E}">
        <p14:creationId xmlns:p14="http://schemas.microsoft.com/office/powerpoint/2010/main" val="596388081"/>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{43D9C333-3F6A-3B4B-9F8F-076234F2C1DF}tf10001120</Template>
  <TotalTime>223</TotalTime>
  <Words>314</Words>
  <Application>Microsoft Macintosh PowerPoint</Application>
  <PresentationFormat>Panorámica</PresentationFormat>
  <Paragraphs>33</Paragraphs>
  <Slides>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vt:i4>
      </vt:variant>
    </vt:vector>
  </HeadingPairs>
  <TitlesOfParts>
    <vt:vector size="6" baseType="lpstr">
      <vt:lpstr>Arial</vt:lpstr>
      <vt:lpstr>Gill Sans MT</vt:lpstr>
      <vt:lpstr>Paquete</vt:lpstr>
      <vt:lpstr>SEMINARIO IAE MOSCONI OCTUBRE 2021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SEMINARIO IAE MOSCONI OCTUBRE 2021 </dc:title>
  <dc:creator>Microsoft Office User</dc:creator>
  <cp:lastModifiedBy>Microsoft Office User</cp:lastModifiedBy>
  <cp:revision>8</cp:revision>
  <dcterms:created xsi:type="dcterms:W3CDTF">2021-10-04T10:56:20Z</dcterms:created>
  <dcterms:modified xsi:type="dcterms:W3CDTF">2021-10-04T14:39:25Z</dcterms:modified>
</cp:coreProperties>
</file>